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5" r:id="rId4"/>
    <p:sldId id="259" r:id="rId5"/>
    <p:sldId id="261" r:id="rId6"/>
    <p:sldId id="278" r:id="rId7"/>
    <p:sldId id="279" r:id="rId8"/>
    <p:sldId id="282" r:id="rId9"/>
    <p:sldId id="280" r:id="rId10"/>
    <p:sldId id="283" r:id="rId11"/>
    <p:sldId id="284" r:id="rId12"/>
    <p:sldId id="285" r:id="rId13"/>
    <p:sldId id="286" r:id="rId14"/>
    <p:sldId id="287" r:id="rId15"/>
    <p:sldId id="276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08"/>
  </p:normalViewPr>
  <p:slideViewPr>
    <p:cSldViewPr>
      <p:cViewPr varScale="1">
        <p:scale>
          <a:sx n="99" d="100"/>
          <a:sy n="99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C00D00F-C56E-624D-AE34-D452E292E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BA6B3B4-8063-ED4E-89F7-E58D245914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BA60F9-36FC-214C-9DBF-8EF822DB36F4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0456896E-E477-6946-892A-8DB280B1A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DF799DE-39F7-5540-B7C8-A654DF8A3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D6BFFC4-F25C-0142-AC8F-36839D24D4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F772830-17B3-5E4B-80FD-7940AD8D5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CD6945-3EA5-9B48-835F-7A5858B68E8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714EFA5B-724E-D94A-BB8C-6F1A2907FC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1EA72C70-26D1-6446-9C94-EB2FC5C4E9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31E57ED8-CEAF-AC41-929B-7E29285C0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9E8689-11D8-BE44-924D-475DE850EEAB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>
            <a:extLst>
              <a:ext uri="{FF2B5EF4-FFF2-40B4-BE49-F238E27FC236}">
                <a16:creationId xmlns:a16="http://schemas.microsoft.com/office/drawing/2014/main" id="{2EA53348-B713-8F4C-9942-DEACDBCCF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>
            <a:extLst>
              <a:ext uri="{FF2B5EF4-FFF2-40B4-BE49-F238E27FC236}">
                <a16:creationId xmlns:a16="http://schemas.microsoft.com/office/drawing/2014/main" id="{86AE0B3E-1088-354E-8706-3B528B15F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9220" name="3 Marcador de número de diapositiva">
            <a:extLst>
              <a:ext uri="{FF2B5EF4-FFF2-40B4-BE49-F238E27FC236}">
                <a16:creationId xmlns:a16="http://schemas.microsoft.com/office/drawing/2014/main" id="{9FA48877-3F55-1F4C-9FAA-76E1924F1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CC379D-F84C-3D44-B379-023D4F3A9F15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CB4A4CB7-F543-D543-9B6B-63C1F8B0DD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4E87CF5C-211A-1945-8C9C-88627133C4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0766610C-F9DB-6E4A-B920-38662A825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F9F59-A391-164F-A0A9-9058CC1910A7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>
            <a:extLst>
              <a:ext uri="{FF2B5EF4-FFF2-40B4-BE49-F238E27FC236}">
                <a16:creationId xmlns:a16="http://schemas.microsoft.com/office/drawing/2014/main" id="{05360463-C979-FA41-999C-C6D0EDE3EF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>
            <a:extLst>
              <a:ext uri="{FF2B5EF4-FFF2-40B4-BE49-F238E27FC236}">
                <a16:creationId xmlns:a16="http://schemas.microsoft.com/office/drawing/2014/main" id="{1F4B4D12-39BD-0648-BBBD-2E030FFEBC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39301DD4-72E0-6541-AE61-41C706C16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F1E05-0043-EE4C-8E0B-E71FF3B647CC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D377B455-E105-B84A-B8D2-101AB0973987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Conector recto">
            <a:extLst>
              <a:ext uri="{FF2B5EF4-FFF2-40B4-BE49-F238E27FC236}">
                <a16:creationId xmlns:a16="http://schemas.microsoft.com/office/drawing/2014/main" id="{083DA5C8-5ECB-EB40-8BB8-CAAA9060A2EB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 Elipse">
            <a:extLst>
              <a:ext uri="{FF2B5EF4-FFF2-40B4-BE49-F238E27FC236}">
                <a16:creationId xmlns:a16="http://schemas.microsoft.com/office/drawing/2014/main" id="{26D409CB-0173-8845-A584-2B42C60DFA94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>
            <a:extLst>
              <a:ext uri="{FF2B5EF4-FFF2-40B4-BE49-F238E27FC236}">
                <a16:creationId xmlns:a16="http://schemas.microsoft.com/office/drawing/2014/main" id="{24B3EED7-25E3-C242-97CD-24F5E464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424C-55A5-AC4F-B344-41DE8888C7E8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8" name="15 Marcador de número de diapositiva">
            <a:extLst>
              <a:ext uri="{FF2B5EF4-FFF2-40B4-BE49-F238E27FC236}">
                <a16:creationId xmlns:a16="http://schemas.microsoft.com/office/drawing/2014/main" id="{257B7DF1-7EA8-914C-80F5-C7573CEA4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6F315F-A64A-0343-8489-3B07E4A56712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2AFB36-A511-E340-821B-46FCF1070F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48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>
            <a:extLst>
              <a:ext uri="{FF2B5EF4-FFF2-40B4-BE49-F238E27FC236}">
                <a16:creationId xmlns:a16="http://schemas.microsoft.com/office/drawing/2014/main" id="{44B0EA3B-227C-534D-B4AE-FF0A0F5F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C060-4E22-E04F-9A33-66E904186681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12CD8E78-803B-A140-B62C-9452054A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>
            <a:extLst>
              <a:ext uri="{FF2B5EF4-FFF2-40B4-BE49-F238E27FC236}">
                <a16:creationId xmlns:a16="http://schemas.microsoft.com/office/drawing/2014/main" id="{CD0DFE8B-5185-6F46-8610-53600E8B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D98FD-9420-4B44-B43A-5E71E2DDFC3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34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>
            <a:extLst>
              <a:ext uri="{FF2B5EF4-FFF2-40B4-BE49-F238E27FC236}">
                <a16:creationId xmlns:a16="http://schemas.microsoft.com/office/drawing/2014/main" id="{DB1ACE5D-11ED-C74B-9CA4-EE1102B1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6A4C-A667-3C48-BC80-670140529DC5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422868DD-8A9A-AA4D-9B6B-CF010590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>
            <a:extLst>
              <a:ext uri="{FF2B5EF4-FFF2-40B4-BE49-F238E27FC236}">
                <a16:creationId xmlns:a16="http://schemas.microsoft.com/office/drawing/2014/main" id="{6E8F1504-0AC5-BD4F-BF9E-EA5C455A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13B6-DEA3-1A49-BB26-EFC258264CD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4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>
            <a:extLst>
              <a:ext uri="{FF2B5EF4-FFF2-40B4-BE49-F238E27FC236}">
                <a16:creationId xmlns:a16="http://schemas.microsoft.com/office/drawing/2014/main" id="{B306EF6C-98AB-D040-A136-BF5798AB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6431-4BEA-FB46-8174-1B5E196EA46D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5" name="9 Marcador de pie de página">
            <a:extLst>
              <a:ext uri="{FF2B5EF4-FFF2-40B4-BE49-F238E27FC236}">
                <a16:creationId xmlns:a16="http://schemas.microsoft.com/office/drawing/2014/main" id="{DAB7C801-D59B-9F44-917C-1827660FD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>
            <a:extLst>
              <a:ext uri="{FF2B5EF4-FFF2-40B4-BE49-F238E27FC236}">
                <a16:creationId xmlns:a16="http://schemas.microsoft.com/office/drawing/2014/main" id="{1183F0F8-CA09-284B-AC06-D96796DB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58AE-BCA9-1142-AE2D-D8F255F1C89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26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>
            <a:extLst>
              <a:ext uri="{FF2B5EF4-FFF2-40B4-BE49-F238E27FC236}">
                <a16:creationId xmlns:a16="http://schemas.microsoft.com/office/drawing/2014/main" id="{11EEBCE0-368C-6949-BA36-3667D62AF3FC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9D95F7F-83A3-6F4C-9275-A23B589F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5FEB-1E3D-E547-AE09-29B1B8D9D1C6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DC05345-E84A-B540-A733-D8FA5083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76149C5-32B9-7C4B-A56C-DC344563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C027F-454F-B54C-81F6-AE569A4DE05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648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3 Marcador de fecha">
            <a:extLst>
              <a:ext uri="{FF2B5EF4-FFF2-40B4-BE49-F238E27FC236}">
                <a16:creationId xmlns:a16="http://schemas.microsoft.com/office/drawing/2014/main" id="{CAD01C6E-A567-AA43-8887-86C6C147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B265-9880-A84C-9E22-1815C55A9C7C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6" name="9 Marcador de pie de página">
            <a:extLst>
              <a:ext uri="{FF2B5EF4-FFF2-40B4-BE49-F238E27FC236}">
                <a16:creationId xmlns:a16="http://schemas.microsoft.com/office/drawing/2014/main" id="{AC8AFF86-E36F-5242-B8B7-12D317B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>
            <a:extLst>
              <a:ext uri="{FF2B5EF4-FFF2-40B4-BE49-F238E27FC236}">
                <a16:creationId xmlns:a16="http://schemas.microsoft.com/office/drawing/2014/main" id="{2D3D691A-5827-C54E-B173-18794E2A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7E296-3419-5049-BDDC-AEDEC1CE353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516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>
            <a:extLst>
              <a:ext uri="{FF2B5EF4-FFF2-40B4-BE49-F238E27FC236}">
                <a16:creationId xmlns:a16="http://schemas.microsoft.com/office/drawing/2014/main" id="{B96B6161-8A7B-3448-B381-E82DC279E0CF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CC83FBCD-03EA-824E-8810-44DE5AF49244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F2E7E91E-E8EA-F64A-98B5-2F5D27EDA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AF8D42-F4AE-7B47-B971-D0F543418506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10" name="7 Marcador de pie de página">
            <a:extLst>
              <a:ext uri="{FF2B5EF4-FFF2-40B4-BE49-F238E27FC236}">
                <a16:creationId xmlns:a16="http://schemas.microsoft.com/office/drawing/2014/main" id="{83E42547-7C84-A74D-8CD5-9ED03CA7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fecha">
            <a:extLst>
              <a:ext uri="{FF2B5EF4-FFF2-40B4-BE49-F238E27FC236}">
                <a16:creationId xmlns:a16="http://schemas.microsoft.com/office/drawing/2014/main" id="{D4BDD94D-8D5F-6E4C-AC91-28366177CB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DAEF-DBE0-EF4C-BD0F-FD30499F8D61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09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>
            <a:extLst>
              <a:ext uri="{FF2B5EF4-FFF2-40B4-BE49-F238E27FC236}">
                <a16:creationId xmlns:a16="http://schemas.microsoft.com/office/drawing/2014/main" id="{01912F2E-3426-ED4E-9493-6104E22E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806B-5501-3549-BE4F-C816E7C16C30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4" name="9 Marcador de pie de página">
            <a:extLst>
              <a:ext uri="{FF2B5EF4-FFF2-40B4-BE49-F238E27FC236}">
                <a16:creationId xmlns:a16="http://schemas.microsoft.com/office/drawing/2014/main" id="{CCDB1983-7851-A745-8488-B427869D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>
            <a:extLst>
              <a:ext uri="{FF2B5EF4-FFF2-40B4-BE49-F238E27FC236}">
                <a16:creationId xmlns:a16="http://schemas.microsoft.com/office/drawing/2014/main" id="{EDB68E92-A407-2547-AB4A-23CC027F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3BC63-4FFC-1044-A62B-89C12E225A9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529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>
            <a:extLst>
              <a:ext uri="{FF2B5EF4-FFF2-40B4-BE49-F238E27FC236}">
                <a16:creationId xmlns:a16="http://schemas.microsoft.com/office/drawing/2014/main" id="{B0DF0006-B18A-CB44-A749-1B91B541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9EE0-165C-2348-8A5C-78500E583FE2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3" name="9 Marcador de pie de página">
            <a:extLst>
              <a:ext uri="{FF2B5EF4-FFF2-40B4-BE49-F238E27FC236}">
                <a16:creationId xmlns:a16="http://schemas.microsoft.com/office/drawing/2014/main" id="{966F4C9B-E50C-AD4D-B1E1-D4264E94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número de diapositiva">
            <a:extLst>
              <a:ext uri="{FF2B5EF4-FFF2-40B4-BE49-F238E27FC236}">
                <a16:creationId xmlns:a16="http://schemas.microsoft.com/office/drawing/2014/main" id="{49985821-9560-024F-9FBE-394CED48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ABE2-2E59-DE4C-992A-132FC09EBC1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695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>
            <a:extLst>
              <a:ext uri="{FF2B5EF4-FFF2-40B4-BE49-F238E27FC236}">
                <a16:creationId xmlns:a16="http://schemas.microsoft.com/office/drawing/2014/main" id="{37783EE3-DA6C-F24E-859B-ADE58BA2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28C3-33E8-F949-96A7-E400857EC45B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6" name="9 Marcador de pie de página">
            <a:extLst>
              <a:ext uri="{FF2B5EF4-FFF2-40B4-BE49-F238E27FC236}">
                <a16:creationId xmlns:a16="http://schemas.microsoft.com/office/drawing/2014/main" id="{95A1333E-61FA-1C49-A8C6-7BB38416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>
            <a:extLst>
              <a:ext uri="{FF2B5EF4-FFF2-40B4-BE49-F238E27FC236}">
                <a16:creationId xmlns:a16="http://schemas.microsoft.com/office/drawing/2014/main" id="{0B4FFB05-DE35-E74E-9675-72E3F224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064D-56E8-974B-AEE0-DA1BD1A656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016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23 Marcador de fecha">
            <a:extLst>
              <a:ext uri="{FF2B5EF4-FFF2-40B4-BE49-F238E27FC236}">
                <a16:creationId xmlns:a16="http://schemas.microsoft.com/office/drawing/2014/main" id="{6A6DC51F-99AE-7B43-81D7-08A138C1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FE28-15DA-4845-82DD-875EFF54E55E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6" name="9 Marcador de pie de página">
            <a:extLst>
              <a:ext uri="{FF2B5EF4-FFF2-40B4-BE49-F238E27FC236}">
                <a16:creationId xmlns:a16="http://schemas.microsoft.com/office/drawing/2014/main" id="{8E6654CD-5141-EA48-B631-A610FE5D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>
            <a:extLst>
              <a:ext uri="{FF2B5EF4-FFF2-40B4-BE49-F238E27FC236}">
                <a16:creationId xmlns:a16="http://schemas.microsoft.com/office/drawing/2014/main" id="{B5E56DB0-7414-D74E-B0ED-DBD596B1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18281-2B6D-2848-951D-88AF53353FB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687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>
            <a:extLst>
              <a:ext uri="{FF2B5EF4-FFF2-40B4-BE49-F238E27FC236}">
                <a16:creationId xmlns:a16="http://schemas.microsoft.com/office/drawing/2014/main" id="{20A6D153-973F-7F47-A3D1-72BD68D5F6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24" name="23 Marcador de fecha">
            <a:extLst>
              <a:ext uri="{FF2B5EF4-FFF2-40B4-BE49-F238E27FC236}">
                <a16:creationId xmlns:a16="http://schemas.microsoft.com/office/drawing/2014/main" id="{F6D04B56-575E-D840-A345-C4FC2DC2F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4BF6D1F-FA52-F84E-9AD6-EB1DDCAE62BB}" type="datetimeFigureOut">
              <a:rPr lang="es-ES"/>
              <a:pPr>
                <a:defRPr/>
              </a:pPr>
              <a:t>18/3/20</a:t>
            </a:fld>
            <a:endParaRPr lang="es-ES"/>
          </a:p>
        </p:txBody>
      </p:sp>
      <p:sp>
        <p:nvSpPr>
          <p:cNvPr id="10" name="9 Marcador de pie de página">
            <a:extLst>
              <a:ext uri="{FF2B5EF4-FFF2-40B4-BE49-F238E27FC236}">
                <a16:creationId xmlns:a16="http://schemas.microsoft.com/office/drawing/2014/main" id="{895DF109-B46F-A443-A8F5-935AB8F1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>
            <a:extLst>
              <a:ext uri="{FF2B5EF4-FFF2-40B4-BE49-F238E27FC236}">
                <a16:creationId xmlns:a16="http://schemas.microsoft.com/office/drawing/2014/main" id="{8665E696-F0AB-B845-B04C-7EDA86CFE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5C35D4BA-D49E-6446-9128-D1563F83FE4B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5" name="4 Marcador de título">
            <a:extLst>
              <a:ext uri="{FF2B5EF4-FFF2-40B4-BE49-F238E27FC236}">
                <a16:creationId xmlns:a16="http://schemas.microsoft.com/office/drawing/2014/main" id="{7E5D9196-6725-3345-8333-848302A9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03" r:id="rId2"/>
    <p:sldLayoutId id="2147483812" r:id="rId3"/>
    <p:sldLayoutId id="2147483804" r:id="rId4"/>
    <p:sldLayoutId id="2147483813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2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2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2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4C77D0F4-71E2-DC4B-9A13-691FB13D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5400" dirty="0"/>
              <a:t> Conocer los textos informativos y sus características.</a:t>
            </a:r>
            <a:endParaRPr lang="es-ES" sz="5400" dirty="0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9F1C27D0-8F9C-B647-A56F-C413A5959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6000"/>
              <a:t>Objetivo de la Clase:</a:t>
            </a:r>
            <a:endParaRPr lang="es-ES"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21F57BF-FE6F-1541-8CD1-47A51F37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97913" cy="12192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endParaRPr lang="es-CL" b="1" u="sng">
              <a:solidFill>
                <a:srgbClr val="FF0000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81E8DBE-25C8-3848-9675-D6BA100C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58958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s-CL" altLang="es-ES" sz="3600">
                <a:solidFill>
                  <a:schemeClr val="bg1"/>
                </a:solidFill>
              </a:rPr>
              <a:t>1.- Recorta y pega una noticia en tu cuaderno.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CL" altLang="es-ES" sz="3600">
                <a:solidFill>
                  <a:schemeClr val="bg1"/>
                </a:solidFill>
              </a:rPr>
              <a:t>2.- Lee tu noticia seleccionada e identifica las respuestas de las preguntas claves. Marca (subraya)con lápices de colores:</a:t>
            </a:r>
          </a:p>
          <a:p>
            <a:pPr algn="just">
              <a:buFont typeface="Arial" panose="020B0604020202020204" pitchFamily="34" charset="0"/>
              <a:buNone/>
            </a:pPr>
            <a:endParaRPr lang="es-CL" altLang="es-ES" sz="360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endParaRPr lang="es-CL" altLang="es-ES" sz="360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None/>
            </a:pPr>
            <a:endParaRPr lang="es-CL" altLang="es-ES" sz="3600">
              <a:solidFill>
                <a:srgbClr val="FF0000"/>
              </a:solidFill>
            </a:endParaRPr>
          </a:p>
        </p:txBody>
      </p:sp>
      <p:pic>
        <p:nvPicPr>
          <p:cNvPr id="19460" name="Picture 8" descr="http://gifsanimados.espaciolatino.com/x_icoa.gif">
            <a:extLst>
              <a:ext uri="{FF2B5EF4-FFF2-40B4-BE49-F238E27FC236}">
                <a16:creationId xmlns:a16="http://schemas.microsoft.com/office/drawing/2014/main" id="{F1F6DB62-EE45-C34D-867C-FE5A33CB8F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685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http://gifsanimados.espaciolatino.com/x_icoc.gif">
            <a:extLst>
              <a:ext uri="{FF2B5EF4-FFF2-40B4-BE49-F238E27FC236}">
                <a16:creationId xmlns:a16="http://schemas.microsoft.com/office/drawing/2014/main" id="{139E9439-EF02-F146-80C4-B2FACCADE4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http://gifsanimados.espaciolatino.com/x_icot.gif">
            <a:extLst>
              <a:ext uri="{FF2B5EF4-FFF2-40B4-BE49-F238E27FC236}">
                <a16:creationId xmlns:a16="http://schemas.microsoft.com/office/drawing/2014/main" id="{9064D25A-21B8-FB43-9E65-D4DDF11B6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http://gifsanimados.espaciolatino.com/x_icoi.gif">
            <a:extLst>
              <a:ext uri="{FF2B5EF4-FFF2-40B4-BE49-F238E27FC236}">
                <a16:creationId xmlns:a16="http://schemas.microsoft.com/office/drawing/2014/main" id="{71DD0696-A559-4C49-A262-93CA894DD7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685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 descr="http://gifsanimados.espaciolatino.com/x_icoi.gif">
            <a:extLst>
              <a:ext uri="{FF2B5EF4-FFF2-40B4-BE49-F238E27FC236}">
                <a16:creationId xmlns:a16="http://schemas.microsoft.com/office/drawing/2014/main" id="{6105EBDE-06D8-CF48-8AC8-C15260D3AE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685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http://gifsanimados.espaciolatino.com/x_icoa.gif">
            <a:extLst>
              <a:ext uri="{FF2B5EF4-FFF2-40B4-BE49-F238E27FC236}">
                <a16:creationId xmlns:a16="http://schemas.microsoft.com/office/drawing/2014/main" id="{45D1FD35-298E-0642-A4A1-A9661A916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685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8" descr="http://gifsanimados.espaciolatino.com/x_icod.gif">
            <a:extLst>
              <a:ext uri="{FF2B5EF4-FFF2-40B4-BE49-F238E27FC236}">
                <a16:creationId xmlns:a16="http://schemas.microsoft.com/office/drawing/2014/main" id="{95D191D4-BEB9-C942-B187-82C8F4D1B2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685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0" descr="http://gifsanimados.espaciolatino.com/x_icod.gif">
            <a:extLst>
              <a:ext uri="{FF2B5EF4-FFF2-40B4-BE49-F238E27FC236}">
                <a16:creationId xmlns:a16="http://schemas.microsoft.com/office/drawing/2014/main" id="{C7283083-6FF4-1045-BC87-DC7D5A21A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http://gifsanimados.espaciolatino.com/x_icov.gif">
            <a:extLst>
              <a:ext uri="{FF2B5EF4-FFF2-40B4-BE49-F238E27FC236}">
                <a16:creationId xmlns:a16="http://schemas.microsoft.com/office/drawing/2014/main" id="{F89578FA-577E-944E-B7D9-C30FD7E74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13 Tabla">
            <a:extLst>
              <a:ext uri="{FF2B5EF4-FFF2-40B4-BE49-F238E27FC236}">
                <a16:creationId xmlns:a16="http://schemas.microsoft.com/office/drawing/2014/main" id="{17EA84A7-A52D-284F-9111-B7337BA92FF8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4292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¿Qué paso? 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Rojo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¿Cuándo paso? 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Azul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¿Dónde?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Verde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¿Cómo?     ¿Por qué?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Amarillo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¿A </a:t>
                      </a:r>
                      <a:r>
                        <a:rPr lang="es-CL" sz="1800" b="0" u="sng" dirty="0">
                          <a:solidFill>
                            <a:schemeClr val="bg1"/>
                          </a:solidFill>
                        </a:rPr>
                        <a:t>quién</a:t>
                      </a:r>
                      <a:r>
                        <a:rPr lang="es-CL" sz="1800" b="0" dirty="0">
                          <a:solidFill>
                            <a:schemeClr val="bg1"/>
                          </a:solidFill>
                        </a:rPr>
                        <a:t> o a </a:t>
                      </a:r>
                      <a:r>
                        <a:rPr lang="es-CL" sz="1800" b="0" u="sng" dirty="0">
                          <a:solidFill>
                            <a:schemeClr val="bg1"/>
                          </a:solidFill>
                        </a:rPr>
                        <a:t>quiénes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Naranja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contenido">
            <a:extLst>
              <a:ext uri="{FF2B5EF4-FFF2-40B4-BE49-F238E27FC236}">
                <a16:creationId xmlns:a16="http://schemas.microsoft.com/office/drawing/2014/main" id="{332C9E6A-4790-6D4E-828B-9CC47A403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ES">
                <a:solidFill>
                  <a:schemeClr val="bg1"/>
                </a:solidFill>
              </a:rPr>
              <a:t>Una noticia posee las siguientes partes:</a:t>
            </a:r>
          </a:p>
          <a:p>
            <a:pPr>
              <a:buFont typeface="Wingdings 2" pitchFamily="2" charset="2"/>
              <a:buNone/>
            </a:pPr>
            <a:r>
              <a:rPr lang="es-CL" altLang="es-ES">
                <a:solidFill>
                  <a:schemeClr val="bg1"/>
                </a:solidFill>
              </a:rPr>
              <a:t>1.-Epígrafe.</a:t>
            </a:r>
          </a:p>
          <a:p>
            <a:pPr>
              <a:buFont typeface="Wingdings 2" pitchFamily="2" charset="2"/>
              <a:buNone/>
            </a:pPr>
            <a:r>
              <a:rPr lang="es-CL" altLang="es-ES">
                <a:solidFill>
                  <a:schemeClr val="bg1"/>
                </a:solidFill>
              </a:rPr>
              <a:t>2.-Titular.</a:t>
            </a:r>
          </a:p>
          <a:p>
            <a:pPr>
              <a:buFont typeface="Wingdings 2" pitchFamily="2" charset="2"/>
              <a:buNone/>
            </a:pPr>
            <a:r>
              <a:rPr lang="es-CL" altLang="es-ES">
                <a:solidFill>
                  <a:schemeClr val="bg1"/>
                </a:solidFill>
              </a:rPr>
              <a:t>3.-Bajada.</a:t>
            </a:r>
          </a:p>
          <a:p>
            <a:pPr>
              <a:buFont typeface="Wingdings 2" pitchFamily="2" charset="2"/>
              <a:buNone/>
            </a:pPr>
            <a:r>
              <a:rPr lang="es-CL" altLang="es-ES">
                <a:solidFill>
                  <a:schemeClr val="bg1"/>
                </a:solidFill>
              </a:rPr>
              <a:t>4.-Lead.</a:t>
            </a:r>
          </a:p>
          <a:p>
            <a:pPr>
              <a:buFont typeface="Wingdings 2" pitchFamily="2" charset="2"/>
              <a:buNone/>
            </a:pPr>
            <a:r>
              <a:rPr lang="es-CL" altLang="es-ES">
                <a:solidFill>
                  <a:schemeClr val="bg1"/>
                </a:solidFill>
              </a:rPr>
              <a:t>5.-Cuerpo de la noticia.</a:t>
            </a:r>
          </a:p>
          <a:p>
            <a:pPr>
              <a:buFont typeface="Wingdings 2" pitchFamily="2" charset="2"/>
              <a:buNone/>
            </a:pPr>
            <a:r>
              <a:rPr lang="es-CL" altLang="es-ES">
                <a:solidFill>
                  <a:schemeClr val="bg1"/>
                </a:solidFill>
              </a:rPr>
              <a:t>6.-Fotografía.</a:t>
            </a: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2516C424-4ADE-004A-B94E-679F487625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>
              <a:defRPr/>
            </a:pPr>
            <a:r>
              <a:rPr lang="es-CL" sz="5400">
                <a:solidFill>
                  <a:schemeClr val="bg1"/>
                </a:solidFill>
              </a:rPr>
              <a:t>PARTES DE UNA NOTICIA</a:t>
            </a:r>
          </a:p>
        </p:txBody>
      </p:sp>
      <p:sp>
        <p:nvSpPr>
          <p:cNvPr id="20484" name="AutoShape 2" descr="https://docs.google.com/?pid=explorer&amp;srcid=0Byenba7Zt0Addk5YZTVvVExhY00&amp;docid=2481dff62217e7e348cbc93146ee6ed2%7Ce553200805ffa85e3d3096a8aa126aa8&amp;a=bi&amp;pagenumber=4&amp;w=138">
            <a:extLst>
              <a:ext uri="{FF2B5EF4-FFF2-40B4-BE49-F238E27FC236}">
                <a16:creationId xmlns:a16="http://schemas.microsoft.com/office/drawing/2014/main" id="{D90A228D-7C64-1B4E-9B01-01D1B96E14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  <p:sp>
        <p:nvSpPr>
          <p:cNvPr id="20485" name="AutoShape 4" descr="https://docs.google.com/?pid=explorer&amp;srcid=0Byenba7Zt0Addk5YZTVvVExhY00&amp;docid=2481dff62217e7e348cbc93146ee6ed2%7Ce553200805ffa85e3d3096a8aa126aa8&amp;a=bi&amp;pagenumber=4&amp;w=138">
            <a:extLst>
              <a:ext uri="{FF2B5EF4-FFF2-40B4-BE49-F238E27FC236}">
                <a16:creationId xmlns:a16="http://schemas.microsoft.com/office/drawing/2014/main" id="{F481CE92-F838-C64D-88DF-70393DAE91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contenido">
            <a:extLst>
              <a:ext uri="{FF2B5EF4-FFF2-40B4-BE49-F238E27FC236}">
                <a16:creationId xmlns:a16="http://schemas.microsoft.com/office/drawing/2014/main" id="{E8C1124A-E114-2949-973E-BD011E9A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ES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CEFD81F9-A60E-914D-8957-D016B578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21508" name="AutoShape 2" descr="https://docs.google.com/?pid=explorer&amp;srcid=0Byenba7Zt0Addk5YZTVvVExhY00&amp;docid=2481dff62217e7e348cbc93146ee6ed2%7Ce553200805ffa85e3d3096a8aa126aa8&amp;a=bi&amp;pagenumber=4&amp;w=138">
            <a:extLst>
              <a:ext uri="{FF2B5EF4-FFF2-40B4-BE49-F238E27FC236}">
                <a16:creationId xmlns:a16="http://schemas.microsoft.com/office/drawing/2014/main" id="{414E8F0C-25AC-2643-B0BB-8A59FEE2B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  <p:sp>
        <p:nvSpPr>
          <p:cNvPr id="21509" name="AutoShape 4" descr="https://docs.google.com/?pid=explorer&amp;srcid=0Byenba7Zt0Addk5YZTVvVExhY00&amp;docid=2481dff62217e7e348cbc93146ee6ed2%7Ce553200805ffa85e3d3096a8aa126aa8&amp;a=bi&amp;pagenumber=4&amp;w=138">
            <a:extLst>
              <a:ext uri="{FF2B5EF4-FFF2-40B4-BE49-F238E27FC236}">
                <a16:creationId xmlns:a16="http://schemas.microsoft.com/office/drawing/2014/main" id="{EA98CAAA-436B-6D4F-A1A2-E1D51F812B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  <p:pic>
        <p:nvPicPr>
          <p:cNvPr id="21510" name="Picture 2" descr="http://www.elmercuriodelosestudiantes.cl/imagen/ComoHacerNoticias/unidad2.gif">
            <a:extLst>
              <a:ext uri="{FF2B5EF4-FFF2-40B4-BE49-F238E27FC236}">
                <a16:creationId xmlns:a16="http://schemas.microsoft.com/office/drawing/2014/main" id="{4C24D803-8EDE-8943-AC11-5AA8EDDC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13815" b="1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>
            <a:extLst>
              <a:ext uri="{FF2B5EF4-FFF2-40B4-BE49-F238E27FC236}">
                <a16:creationId xmlns:a16="http://schemas.microsoft.com/office/drawing/2014/main" id="{866B730C-6252-7647-B7A6-955F3E42D270}"/>
              </a:ext>
            </a:extLst>
          </p:cNvPr>
          <p:cNvSpPr/>
          <p:nvPr/>
        </p:nvSpPr>
        <p:spPr>
          <a:xfrm>
            <a:off x="0" y="4797425"/>
            <a:ext cx="4716463" cy="2060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ln w="76200">
                <a:solidFill>
                  <a:srgbClr val="FF0000"/>
                </a:solidFill>
              </a:ln>
            </a:endParaRP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4EA5F8FC-4742-7146-B729-217236FD9516}"/>
              </a:ext>
            </a:extLst>
          </p:cNvPr>
          <p:cNvCxnSpPr/>
          <p:nvPr/>
        </p:nvCxnSpPr>
        <p:spPr>
          <a:xfrm>
            <a:off x="4716463" y="5732463"/>
            <a:ext cx="20875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:a16="http://schemas.microsoft.com/office/drawing/2014/main" id="{93C37BAE-475B-1B47-8483-D92B92FD7F20}"/>
              </a:ext>
            </a:extLst>
          </p:cNvPr>
          <p:cNvSpPr/>
          <p:nvPr/>
        </p:nvSpPr>
        <p:spPr>
          <a:xfrm>
            <a:off x="6948488" y="5084763"/>
            <a:ext cx="2195512" cy="1439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21514" name="10 CuadroTexto">
            <a:extLst>
              <a:ext uri="{FF2B5EF4-FFF2-40B4-BE49-F238E27FC236}">
                <a16:creationId xmlns:a16="http://schemas.microsoft.com/office/drawing/2014/main" id="{8032D519-BEC8-2742-A2C8-5A0FC7D8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229225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ES" sz="2400" b="1">
                <a:solidFill>
                  <a:srgbClr val="0070C0"/>
                </a:solidFill>
                <a:latin typeface="Arial" panose="020B0604020202020204" pitchFamily="34" charset="0"/>
              </a:rPr>
              <a:t>Cuerpo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ES" sz="2400" b="1">
                <a:solidFill>
                  <a:srgbClr val="0070C0"/>
                </a:solidFill>
                <a:latin typeface="Arial" panose="020B0604020202020204" pitchFamily="34" charset="0"/>
              </a:rPr>
              <a:t>de  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ES" sz="2400" b="1">
                <a:solidFill>
                  <a:srgbClr val="0070C0"/>
                </a:solidFill>
                <a:latin typeface="Arial" panose="020B0604020202020204" pitchFamily="34" charset="0"/>
              </a:rPr>
              <a:t>noticia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11644352-3EB4-414D-8705-CD5498AA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altLang="es-ES" b="1" u="sng">
                <a:solidFill>
                  <a:srgbClr val="FF0000"/>
                </a:solidFill>
              </a:rPr>
              <a:t>1.- EPIGRAFE</a:t>
            </a:r>
            <a:r>
              <a:rPr lang="es-CL" altLang="es-ES">
                <a:solidFill>
                  <a:schemeClr val="bg1"/>
                </a:solidFill>
              </a:rPr>
              <a:t>: </a:t>
            </a:r>
            <a:r>
              <a:rPr lang="es-ES" altLang="es-ES" b="1">
                <a:solidFill>
                  <a:schemeClr val="bg1"/>
                </a:solidFill>
              </a:rPr>
              <a:t>Es un texto breve que entrega un antecedente importante para entender el titular y la noticia</a:t>
            </a:r>
            <a:endParaRPr lang="es-CL" altLang="es-ES" b="1">
              <a:solidFill>
                <a:schemeClr val="bg1"/>
              </a:solidFill>
            </a:endParaRPr>
          </a:p>
          <a:p>
            <a:pPr>
              <a:buFont typeface="Wingdings 2" pitchFamily="2" charset="2"/>
              <a:buNone/>
            </a:pPr>
            <a:endParaRPr lang="es-CL" altLang="es-ES">
              <a:solidFill>
                <a:schemeClr val="bg1"/>
              </a:solidFill>
            </a:endParaRPr>
          </a:p>
          <a:p>
            <a:pPr algn="just"/>
            <a:r>
              <a:rPr lang="es-CL" altLang="es-ES" b="1" u="sng">
                <a:solidFill>
                  <a:srgbClr val="FF0000"/>
                </a:solidFill>
              </a:rPr>
              <a:t>2.-TITULAR</a:t>
            </a:r>
            <a:r>
              <a:rPr lang="es-CL" altLang="es-ES">
                <a:solidFill>
                  <a:schemeClr val="bg1"/>
                </a:solidFill>
              </a:rPr>
              <a:t>:</a:t>
            </a:r>
            <a:r>
              <a:rPr lang="es-ES" altLang="es-ES"/>
              <a:t> </a:t>
            </a:r>
            <a:r>
              <a:rPr lang="es-ES" altLang="es-ES" b="1">
                <a:solidFill>
                  <a:schemeClr val="bg1"/>
                </a:solidFill>
              </a:rPr>
              <a:t>Es el título de la noticia, destinado a captar la atención de los/as lectores/as</a:t>
            </a:r>
          </a:p>
          <a:p>
            <a:pPr algn="just"/>
            <a:endParaRPr lang="es-ES" altLang="es-ES" b="1">
              <a:solidFill>
                <a:schemeClr val="bg1"/>
              </a:solidFill>
            </a:endParaRPr>
          </a:p>
          <a:p>
            <a:pPr algn="just"/>
            <a:r>
              <a:rPr lang="es-ES" altLang="es-ES" b="1" u="sng">
                <a:solidFill>
                  <a:srgbClr val="FF0000"/>
                </a:solidFill>
              </a:rPr>
              <a:t>3.- BAJADA</a:t>
            </a:r>
            <a:r>
              <a:rPr lang="es-ES" altLang="es-ES" b="1">
                <a:solidFill>
                  <a:srgbClr val="FF0000"/>
                </a:solidFill>
              </a:rPr>
              <a:t>:</a:t>
            </a:r>
            <a:r>
              <a:rPr lang="es-ES" altLang="es-ES" b="1">
                <a:solidFill>
                  <a:schemeClr val="bg1"/>
                </a:solidFill>
              </a:rPr>
              <a:t> Es una síntesis de lo más importante del texto, por lo que debe ser llamativa.</a:t>
            </a:r>
            <a:endParaRPr lang="es-CL" altLang="es-ES" b="1">
              <a:solidFill>
                <a:srgbClr val="FF0000"/>
              </a:solidFill>
            </a:endParaRP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38694ED7-D431-094A-89D9-9C597E7F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>
                <a:solidFill>
                  <a:schemeClr val="bg1"/>
                </a:solidFill>
              </a:rPr>
              <a:t>Partes de la noticia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FDDBFD28-A145-7A47-8CFA-4CDAD71E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r>
              <a:rPr lang="es-CL" altLang="es-ES" b="1" u="sng">
                <a:solidFill>
                  <a:srgbClr val="FF0000"/>
                </a:solidFill>
              </a:rPr>
              <a:t>4.-LEAD</a:t>
            </a:r>
            <a:r>
              <a:rPr lang="es-CL" altLang="es-ES" b="1">
                <a:solidFill>
                  <a:srgbClr val="FF0000"/>
                </a:solidFill>
              </a:rPr>
              <a:t>:</a:t>
            </a:r>
            <a:r>
              <a:rPr lang="es-CL" altLang="es-ES" b="1">
                <a:solidFill>
                  <a:schemeClr val="bg1"/>
                </a:solidFill>
              </a:rPr>
              <a:t> Es el primer párrafo, </a:t>
            </a:r>
            <a:r>
              <a:rPr lang="es-ES" altLang="es-ES" b="1">
                <a:solidFill>
                  <a:schemeClr val="bg1"/>
                </a:solidFill>
              </a:rPr>
              <a:t>suele llevar la parte más importante de la noticia.</a:t>
            </a:r>
          </a:p>
          <a:p>
            <a:endParaRPr lang="es-ES" altLang="es-ES" b="1">
              <a:solidFill>
                <a:schemeClr val="bg1"/>
              </a:solidFill>
            </a:endParaRPr>
          </a:p>
          <a:p>
            <a:r>
              <a:rPr lang="es-ES" altLang="es-ES" b="1" u="sng">
                <a:solidFill>
                  <a:srgbClr val="FF0000"/>
                </a:solidFill>
              </a:rPr>
              <a:t>5.-CUERPO DE LA NOTICIA: </a:t>
            </a:r>
            <a:r>
              <a:rPr lang="es-ES" altLang="es-ES" b="1">
                <a:solidFill>
                  <a:schemeClr val="bg1"/>
                </a:solidFill>
              </a:rPr>
              <a:t> Se da la información completa de la noticia. La información va de más importante a lo menos relevante.</a:t>
            </a:r>
          </a:p>
          <a:p>
            <a:endParaRPr lang="es-ES" altLang="es-ES" b="1" u="sng">
              <a:solidFill>
                <a:schemeClr val="bg1"/>
              </a:solidFill>
            </a:endParaRPr>
          </a:p>
          <a:p>
            <a:pPr algn="just"/>
            <a:r>
              <a:rPr lang="es-ES" altLang="es-ES" b="1" u="sng">
                <a:solidFill>
                  <a:srgbClr val="FF0000"/>
                </a:solidFill>
              </a:rPr>
              <a:t>6.-FOTOGRAFÍA:</a:t>
            </a:r>
            <a:r>
              <a:rPr lang="es-ES" altLang="es-ES" b="1">
                <a:solidFill>
                  <a:schemeClr val="bg1"/>
                </a:solidFill>
              </a:rPr>
              <a:t> Es una imagen relevante a un tema, la cual puede llevar un pie de foto, que explica la imagen. La imagen es opcional.</a:t>
            </a:r>
            <a:endParaRPr lang="es-CL" altLang="es-ES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7 Marcador de contenido">
            <a:extLst>
              <a:ext uri="{FF2B5EF4-FFF2-40B4-BE49-F238E27FC236}">
                <a16:creationId xmlns:a16="http://schemas.microsoft.com/office/drawing/2014/main" id="{199F042C-EB88-854D-BF72-A721F7FB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156F33CB-45CF-774E-9D77-B227E0C0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24580" name="AutoShape 2" descr="https://docs.google.com/?pid=explorer&amp;srcid=0Byenba7Zt0Addk5YZTVvVExhY00&amp;docid=2481dff62217e7e348cbc93146ee6ed2%7C35c4b6809797dd4a4de4be4dfa0f3110&amp;a=bi&amp;pagenumber=4&amp;w=703">
            <a:extLst>
              <a:ext uri="{FF2B5EF4-FFF2-40B4-BE49-F238E27FC236}">
                <a16:creationId xmlns:a16="http://schemas.microsoft.com/office/drawing/2014/main" id="{D3065E41-A564-1F47-B8E5-B5F08535B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  <p:sp>
        <p:nvSpPr>
          <p:cNvPr id="24581" name="AutoShape 4" descr="https://docs.google.com/?pid=explorer&amp;srcid=0Byenba7Zt0Addk5YZTVvVExhY00&amp;docid=2481dff62217e7e348cbc93146ee6ed2%7C35c4b6809797dd4a4de4be4dfa0f3110&amp;a=bi&amp;pagenumber=4&amp;w=703">
            <a:extLst>
              <a:ext uri="{FF2B5EF4-FFF2-40B4-BE49-F238E27FC236}">
                <a16:creationId xmlns:a16="http://schemas.microsoft.com/office/drawing/2014/main" id="{B3AA0995-14A2-114B-994B-5ABD6F6DC2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  <p:sp>
        <p:nvSpPr>
          <p:cNvPr id="24582" name="AutoShape 6" descr="https://docs.google.com/?pid=explorer&amp;srcid=0Byenba7Zt0Addk5YZTVvVExhY00&amp;docid=2481dff62217e7e348cbc93146ee6ed2%7C35c4b6809797dd4a4de4be4dfa0f3110&amp;a=bi&amp;pagenumber=4&amp;w=703">
            <a:extLst>
              <a:ext uri="{FF2B5EF4-FFF2-40B4-BE49-F238E27FC236}">
                <a16:creationId xmlns:a16="http://schemas.microsoft.com/office/drawing/2014/main" id="{1F1BED42-4BAB-D742-8876-30F604E106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7D4989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9759A4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ES" sz="1800">
              <a:latin typeface="Arial" panose="020B0604020202020204" pitchFamily="34" charset="0"/>
            </a:endParaRP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C79C17BE-CE36-4E4D-9301-DFABDEF6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>
            <a:extLst>
              <a:ext uri="{FF2B5EF4-FFF2-40B4-BE49-F238E27FC236}">
                <a16:creationId xmlns:a16="http://schemas.microsoft.com/office/drawing/2014/main" id="{FB9B12C9-1269-054D-B8E7-F89EFAC9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eaLnBrk="1" hangingPunct="1"/>
            <a:endParaRPr lang="es-ES" altLang="es-ES">
              <a:solidFill>
                <a:schemeClr val="bg1"/>
              </a:solidFill>
            </a:endParaRPr>
          </a:p>
          <a:p>
            <a:pPr eaLnBrk="1" hangingPunct="1"/>
            <a:endParaRPr lang="es-ES" altLang="es-ES">
              <a:solidFill>
                <a:schemeClr val="bg1"/>
              </a:solidFill>
            </a:endParaRPr>
          </a:p>
          <a:p>
            <a:pPr eaLnBrk="1" hangingPunct="1"/>
            <a:endParaRPr lang="es-ES" altLang="es-ES"/>
          </a:p>
          <a:p>
            <a:pPr eaLnBrk="1" hangingPunct="1"/>
            <a:endParaRPr lang="es-ES" altLang="es-ES"/>
          </a:p>
          <a:p>
            <a:pPr eaLnBrk="1" hangingPunct="1"/>
            <a:endParaRPr lang="es-ES" altLang="es-ES"/>
          </a:p>
          <a:p>
            <a:pPr algn="just" eaLnBrk="1" hangingPunct="1"/>
            <a:endParaRPr lang="es-ES" altLang="es-ES"/>
          </a:p>
          <a:p>
            <a:pPr eaLnBrk="1" hangingPunct="1"/>
            <a:endParaRPr lang="es-ES" alt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963B492D-CECC-A24C-B434-EBBDDC59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800">
                <a:solidFill>
                  <a:srgbClr val="FF0000"/>
                </a:solidFill>
              </a:rPr>
              <a:t>Los  Textos  Informativos.</a:t>
            </a:r>
          </a:p>
        </p:txBody>
      </p:sp>
      <p:pic>
        <p:nvPicPr>
          <p:cNvPr id="8196" name="Picture 5" descr="http://gifsanimados.espaciolatino.com/x_dilma11.gif">
            <a:extLst>
              <a:ext uri="{FF2B5EF4-FFF2-40B4-BE49-F238E27FC236}">
                <a16:creationId xmlns:a16="http://schemas.microsoft.com/office/drawing/2014/main" id="{DEE64280-C7C0-CD41-8654-3EE7E58A5C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00438"/>
            <a:ext cx="33115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 redondeada">
            <a:extLst>
              <a:ext uri="{FF2B5EF4-FFF2-40B4-BE49-F238E27FC236}">
                <a16:creationId xmlns:a16="http://schemas.microsoft.com/office/drawing/2014/main" id="{C4F350F4-3437-7341-8B67-BF1E29A9DC98}"/>
              </a:ext>
            </a:extLst>
          </p:cNvPr>
          <p:cNvSpPr/>
          <p:nvPr/>
        </p:nvSpPr>
        <p:spPr>
          <a:xfrm>
            <a:off x="611188" y="1341438"/>
            <a:ext cx="8064500" cy="1655762"/>
          </a:xfrm>
          <a:prstGeom prst="wedgeRoundRectCallout">
            <a:avLst>
              <a:gd name="adj1" fmla="val -3389"/>
              <a:gd name="adj2" fmla="val 96387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CL" sz="2800" dirty="0"/>
              <a:t>1.-El  objetivo  principal de los textos informativos es: </a:t>
            </a:r>
            <a:r>
              <a:rPr lang="es-CL" sz="2800" b="1" dirty="0">
                <a:solidFill>
                  <a:srgbClr val="FF0000"/>
                </a:solidFill>
              </a:rPr>
              <a:t>informar, comunicar hechos</a:t>
            </a:r>
            <a:r>
              <a:rPr lang="es-CL" sz="2800" b="1" dirty="0">
                <a:solidFill>
                  <a:schemeClr val="tx1"/>
                </a:solidFill>
              </a:rPr>
              <a:t>, </a:t>
            </a:r>
            <a:r>
              <a:rPr lang="es-CL" sz="2800" dirty="0">
                <a:solidFill>
                  <a:schemeClr val="tx1"/>
                </a:solidFill>
              </a:rPr>
              <a:t>en relación a un tema en</a:t>
            </a:r>
            <a:r>
              <a:rPr lang="es-CL" sz="2800" b="1" dirty="0">
                <a:solidFill>
                  <a:schemeClr val="tx1"/>
                </a:solidFill>
              </a:rPr>
              <a:t> </a:t>
            </a:r>
            <a:r>
              <a:rPr lang="es-CL" sz="2800" b="1" dirty="0">
                <a:solidFill>
                  <a:srgbClr val="FF0000"/>
                </a:solidFill>
              </a:rPr>
              <a:t> </a:t>
            </a:r>
            <a:r>
              <a:rPr lang="es-CL" sz="2800" dirty="0">
                <a:solidFill>
                  <a:schemeClr val="tx1"/>
                </a:solidFill>
              </a:rPr>
              <a:t>específico,</a:t>
            </a:r>
            <a:r>
              <a:rPr lang="es-CL" sz="2800" dirty="0"/>
              <a:t> tales como: noticias, inventos, reportajes, etc.</a:t>
            </a:r>
          </a:p>
        </p:txBody>
      </p:sp>
    </p:spTree>
  </p:cSld>
  <p:clrMapOvr>
    <a:masterClrMapping/>
  </p:clrMapOvr>
  <p:transition>
    <p:wipe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>
            <a:extLst>
              <a:ext uri="{FF2B5EF4-FFF2-40B4-BE49-F238E27FC236}">
                <a16:creationId xmlns:a16="http://schemas.microsoft.com/office/drawing/2014/main" id="{EDEA6E18-E91F-4D46-96EF-7B74301C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s-ES">
              <a:solidFill>
                <a:schemeClr val="bg1"/>
              </a:solidFill>
            </a:endParaRPr>
          </a:p>
          <a:p>
            <a:pPr eaLnBrk="1" hangingPunct="1"/>
            <a:endParaRPr lang="es-ES" altLang="es-ES">
              <a:solidFill>
                <a:schemeClr val="bg1"/>
              </a:solidFill>
            </a:endParaRPr>
          </a:p>
          <a:p>
            <a:pPr eaLnBrk="1" hangingPunct="1">
              <a:buFont typeface="Wingdings 2" pitchFamily="2" charset="2"/>
              <a:buNone/>
            </a:pPr>
            <a:endParaRPr lang="es-ES" altLang="es-ES">
              <a:solidFill>
                <a:schemeClr val="bg1"/>
              </a:solidFill>
            </a:endParaRPr>
          </a:p>
          <a:p>
            <a:pPr eaLnBrk="1" hangingPunct="1"/>
            <a:endParaRPr lang="es-ES" altLang="es-ES">
              <a:solidFill>
                <a:schemeClr val="bg1"/>
              </a:solidFill>
            </a:endParaRPr>
          </a:p>
          <a:p>
            <a:pPr eaLnBrk="1" hangingPunct="1"/>
            <a:endParaRPr lang="es-ES" altLang="es-ES">
              <a:solidFill>
                <a:schemeClr val="bg1"/>
              </a:solidFill>
            </a:endParaRPr>
          </a:p>
        </p:txBody>
      </p:sp>
      <p:pic>
        <p:nvPicPr>
          <p:cNvPr id="10243" name="Picture 2" descr="http://gifsanimados.espaciolatino.com/yper_mickey48.gif">
            <a:extLst>
              <a:ext uri="{FF2B5EF4-FFF2-40B4-BE49-F238E27FC236}">
                <a16:creationId xmlns:a16="http://schemas.microsoft.com/office/drawing/2014/main" id="{943A66B3-1592-C542-ACE8-4EC263FAC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19446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">
            <a:extLst>
              <a:ext uri="{FF2B5EF4-FFF2-40B4-BE49-F238E27FC236}">
                <a16:creationId xmlns:a16="http://schemas.microsoft.com/office/drawing/2014/main" id="{7B20D6B7-9C8B-F543-BB10-CF94D68DEBEC}"/>
              </a:ext>
            </a:extLst>
          </p:cNvPr>
          <p:cNvSpPr/>
          <p:nvPr/>
        </p:nvSpPr>
        <p:spPr>
          <a:xfrm>
            <a:off x="468313" y="404813"/>
            <a:ext cx="8280400" cy="3960812"/>
          </a:xfrm>
          <a:prstGeom prst="wedgeRectCallout">
            <a:avLst>
              <a:gd name="adj1" fmla="val -2388"/>
              <a:gd name="adj2" fmla="val 6414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CL" sz="3200" dirty="0">
                <a:solidFill>
                  <a:schemeClr val="bg1"/>
                </a:solidFill>
              </a:rPr>
              <a:t>Otras características de  los textos informativos:</a:t>
            </a:r>
          </a:p>
          <a:p>
            <a:pPr algn="just" eaLnBrk="1" hangingPunct="1">
              <a:defRPr/>
            </a:pPr>
            <a:r>
              <a:rPr lang="es-CL" sz="3200" dirty="0">
                <a:solidFill>
                  <a:schemeClr val="bg1"/>
                </a:solidFill>
              </a:rPr>
              <a:t>2.-Son </a:t>
            </a:r>
            <a:r>
              <a:rPr lang="es-CL" sz="3200" b="1" dirty="0">
                <a:solidFill>
                  <a:srgbClr val="FF0000"/>
                </a:solidFill>
              </a:rPr>
              <a:t>textos  no literarios.</a:t>
            </a:r>
          </a:p>
          <a:p>
            <a:pPr algn="just" eaLnBrk="1" hangingPunct="1">
              <a:defRPr/>
            </a:pPr>
            <a:r>
              <a:rPr lang="es-ES" sz="3200" dirty="0">
                <a:solidFill>
                  <a:schemeClr val="bg1"/>
                </a:solidFill>
              </a:rPr>
              <a:t>3.-Algunas </a:t>
            </a:r>
            <a:r>
              <a:rPr lang="es-ES" sz="3200" b="1" u="sng" dirty="0">
                <a:solidFill>
                  <a:srgbClr val="FF0000"/>
                </a:solidFill>
              </a:rPr>
              <a:t>fuente</a:t>
            </a:r>
            <a:r>
              <a:rPr lang="es-ES" sz="3200" b="1" dirty="0">
                <a:solidFill>
                  <a:srgbClr val="FF0000"/>
                </a:solidFill>
              </a:rPr>
              <a:t>s</a:t>
            </a:r>
            <a:r>
              <a:rPr lang="es-ES" sz="3200" dirty="0">
                <a:solidFill>
                  <a:schemeClr val="bg1"/>
                </a:solidFill>
              </a:rPr>
              <a:t> (lugar donde buscamos la información)de textos informativos  son : los periódicos,  enciclopedias, diccionarios, etc.</a:t>
            </a:r>
            <a:endParaRPr lang="es-CL" sz="3200" dirty="0"/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s-CL" sz="3200" b="1" dirty="0">
              <a:solidFill>
                <a:srgbClr val="FF0000"/>
              </a:solidFill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s-C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B2365A24-F205-C346-83F5-EEADBE22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s-MX" altLang="es-ES" sz="3200"/>
          </a:p>
          <a:p>
            <a:pPr eaLnBrk="1" hangingPunct="1"/>
            <a:endParaRPr lang="es-MX" altLang="es-ES" sz="2800"/>
          </a:p>
          <a:p>
            <a:pPr eaLnBrk="1" hangingPunct="1">
              <a:buFont typeface="Wingdings 2" pitchFamily="2" charset="2"/>
              <a:buNone/>
            </a:pPr>
            <a:endParaRPr lang="es-MX" altLang="es-ES" sz="2800"/>
          </a:p>
          <a:p>
            <a:pPr eaLnBrk="1" hangingPunct="1"/>
            <a:endParaRPr lang="es-MX" altLang="es-ES" sz="2800"/>
          </a:p>
          <a:p>
            <a:pPr eaLnBrk="1" hangingPunct="1"/>
            <a:endParaRPr lang="es-MX" altLang="es-ES" sz="2800"/>
          </a:p>
          <a:p>
            <a:pPr eaLnBrk="1" hangingPunct="1"/>
            <a:endParaRPr lang="es-MX" altLang="es-ES"/>
          </a:p>
          <a:p>
            <a:pPr eaLnBrk="1" hangingPunct="1"/>
            <a:endParaRPr lang="es-MX" altLang="es-ES"/>
          </a:p>
          <a:p>
            <a:pPr eaLnBrk="1" hangingPunct="1"/>
            <a:endParaRPr lang="es-MX" alt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3CBBAC74-B5A9-714C-95F3-1B57B14B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/>
              <a:t>Sigamos con las características…</a:t>
            </a:r>
          </a:p>
        </p:txBody>
      </p:sp>
      <p:pic>
        <p:nvPicPr>
          <p:cNvPr id="11268" name="Picture 5" descr="http://gifsanimados.espaciolatino.com/x_bellabestia2.gif">
            <a:extLst>
              <a:ext uri="{FF2B5EF4-FFF2-40B4-BE49-F238E27FC236}">
                <a16:creationId xmlns:a16="http://schemas.microsoft.com/office/drawing/2014/main" id="{F887C18A-C334-5F45-B57D-78EF64D4A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0828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rectangular">
            <a:extLst>
              <a:ext uri="{FF2B5EF4-FFF2-40B4-BE49-F238E27FC236}">
                <a16:creationId xmlns:a16="http://schemas.microsoft.com/office/drawing/2014/main" id="{AB863013-84C2-3043-87BB-8D689CE9D528}"/>
              </a:ext>
            </a:extLst>
          </p:cNvPr>
          <p:cNvSpPr/>
          <p:nvPr/>
        </p:nvSpPr>
        <p:spPr>
          <a:xfrm>
            <a:off x="539750" y="1484313"/>
            <a:ext cx="7993063" cy="2808287"/>
          </a:xfrm>
          <a:prstGeom prst="wedgeRectCallout">
            <a:avLst>
              <a:gd name="adj1" fmla="val 30147"/>
              <a:gd name="adj2" fmla="val 675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s-CL" sz="3200" dirty="0">
                <a:solidFill>
                  <a:schemeClr val="bg1"/>
                </a:solidFill>
              </a:rPr>
              <a:t>4.-</a:t>
            </a:r>
            <a:r>
              <a:rPr lang="es-CL" sz="3200" b="1" dirty="0">
                <a:solidFill>
                  <a:srgbClr val="FF0000"/>
                </a:solidFill>
              </a:rPr>
              <a:t>Facilitan la comprensión del lector</a:t>
            </a:r>
            <a:r>
              <a:rPr lang="es-CL" sz="3200" dirty="0">
                <a:solidFill>
                  <a:schemeClr val="bg1"/>
                </a:solidFill>
              </a:rPr>
              <a:t>. </a:t>
            </a:r>
            <a:r>
              <a:rPr lang="es-MX" sz="3200" dirty="0">
                <a:solidFill>
                  <a:schemeClr val="bg1"/>
                </a:solidFill>
              </a:rPr>
              <a:t>Presentan el tema y entregan los elementos esenciales para que este sea entendido.</a:t>
            </a:r>
          </a:p>
          <a:p>
            <a:pPr algn="just" eaLnBrk="1" hangingPunct="1">
              <a:defRPr/>
            </a:pPr>
            <a:endParaRPr lang="es-C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>
            <a:extLst>
              <a:ext uri="{FF2B5EF4-FFF2-40B4-BE49-F238E27FC236}">
                <a16:creationId xmlns:a16="http://schemas.microsoft.com/office/drawing/2014/main" id="{2BA0B571-A8E7-9E42-8891-54E5091B1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72000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endParaRPr lang="es-MX" altLang="es-ES">
              <a:solidFill>
                <a:schemeClr val="bg1"/>
              </a:solidFill>
            </a:endParaRPr>
          </a:p>
        </p:txBody>
      </p:sp>
      <p:pic>
        <p:nvPicPr>
          <p:cNvPr id="13315" name="Picture 4" descr="http://gifsanimados.espaciolatino.com/x_yper_daisy11.gif">
            <a:extLst>
              <a:ext uri="{FF2B5EF4-FFF2-40B4-BE49-F238E27FC236}">
                <a16:creationId xmlns:a16="http://schemas.microsoft.com/office/drawing/2014/main" id="{587078B7-8C3C-9943-A4FC-A7A31DB7FA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05250"/>
            <a:ext cx="2293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Llamada rectangular">
            <a:extLst>
              <a:ext uri="{FF2B5EF4-FFF2-40B4-BE49-F238E27FC236}">
                <a16:creationId xmlns:a16="http://schemas.microsoft.com/office/drawing/2014/main" id="{046BF134-64F6-BC43-AE0D-531556E385E9}"/>
              </a:ext>
            </a:extLst>
          </p:cNvPr>
          <p:cNvSpPr/>
          <p:nvPr/>
        </p:nvSpPr>
        <p:spPr>
          <a:xfrm>
            <a:off x="611188" y="836613"/>
            <a:ext cx="7993062" cy="2808287"/>
          </a:xfrm>
          <a:prstGeom prst="wedgeRectCallout">
            <a:avLst>
              <a:gd name="adj1" fmla="val 30147"/>
              <a:gd name="adj2" fmla="val 67588"/>
            </a:avLst>
          </a:prstGeom>
          <a:solidFill>
            <a:srgbClr val="F50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solidFill>
                  <a:schemeClr val="bg1"/>
                </a:solidFill>
              </a:rPr>
              <a:t>5.-Algunos textos informativos son:</a:t>
            </a:r>
          </a:p>
          <a:p>
            <a:pPr eaLnBrk="1" hangingPunct="1">
              <a:defRPr/>
            </a:pPr>
            <a:endParaRPr lang="es-MX" sz="32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s-MX" sz="3200" dirty="0">
                <a:solidFill>
                  <a:schemeClr val="bg1"/>
                </a:solidFill>
              </a:rPr>
              <a:t>Noticia - reportajes – informes,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F1A14BB1-2FEB-184A-85CF-25E33094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altLang="es-ES"/>
              <a:t>La noticia es un texto informativo que podemos encontrar en un diario, televisión, radio e internet.</a:t>
            </a:r>
          </a:p>
          <a:p>
            <a:pPr algn="just"/>
            <a:r>
              <a:rPr lang="es-CL" altLang="es-ES"/>
              <a:t>Una </a:t>
            </a:r>
            <a:r>
              <a:rPr lang="es-MX" altLang="es-ES" sz="2400"/>
              <a:t>noticia responde  a las siguientes preguntas: qué, a quién, cómo, dónde y cuándo.</a:t>
            </a:r>
          </a:p>
          <a:p>
            <a:pPr algn="just"/>
            <a:endParaRPr lang="es-CL" altLang="es-ES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B49C9A75-3E6D-6F47-815A-6FA6500C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CL" sz="6000"/>
              <a:t>La  Noticia</a:t>
            </a:r>
          </a:p>
        </p:txBody>
      </p:sp>
      <p:pic>
        <p:nvPicPr>
          <p:cNvPr id="15364" name="Picture 5" descr="http://www.tusgifsanimados.com/gifs-imagenes/ninos/vendiendo_periodicos/1x3vc21xcvb.gif">
            <a:extLst>
              <a:ext uri="{FF2B5EF4-FFF2-40B4-BE49-F238E27FC236}">
                <a16:creationId xmlns:a16="http://schemas.microsoft.com/office/drawing/2014/main" id="{D5856E92-7625-BB4E-A8E6-10D568E8F4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>
            <a:extLst>
              <a:ext uri="{FF2B5EF4-FFF2-40B4-BE49-F238E27FC236}">
                <a16:creationId xmlns:a16="http://schemas.microsoft.com/office/drawing/2014/main" id="{F0922ED7-E6B8-5641-A553-7F418FE0894A}"/>
              </a:ext>
            </a:extLst>
          </p:cNvPr>
          <p:cNvSpPr/>
          <p:nvPr/>
        </p:nvSpPr>
        <p:spPr>
          <a:xfrm>
            <a:off x="971550" y="3357563"/>
            <a:ext cx="2952750" cy="9350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800" dirty="0">
                <a:solidFill>
                  <a:schemeClr val="bg1"/>
                </a:solidFill>
              </a:rPr>
              <a:t>¿Qué paso?</a:t>
            </a:r>
          </a:p>
        </p:txBody>
      </p:sp>
      <p:sp>
        <p:nvSpPr>
          <p:cNvPr id="6" name="5 Elipse">
            <a:extLst>
              <a:ext uri="{FF2B5EF4-FFF2-40B4-BE49-F238E27FC236}">
                <a16:creationId xmlns:a16="http://schemas.microsoft.com/office/drawing/2014/main" id="{31CAE04F-06F9-DD46-AB0F-C7885C79BBC5}"/>
              </a:ext>
            </a:extLst>
          </p:cNvPr>
          <p:cNvSpPr/>
          <p:nvPr/>
        </p:nvSpPr>
        <p:spPr>
          <a:xfrm>
            <a:off x="4932363" y="3429000"/>
            <a:ext cx="2952750" cy="9366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800" dirty="0">
                <a:solidFill>
                  <a:schemeClr val="bg1"/>
                </a:solidFill>
              </a:rPr>
              <a:t>¿Cuándo paso?</a:t>
            </a:r>
          </a:p>
        </p:txBody>
      </p:sp>
      <p:sp>
        <p:nvSpPr>
          <p:cNvPr id="7" name="6 Elipse">
            <a:extLst>
              <a:ext uri="{FF2B5EF4-FFF2-40B4-BE49-F238E27FC236}">
                <a16:creationId xmlns:a16="http://schemas.microsoft.com/office/drawing/2014/main" id="{F4469E22-04D0-5E4B-AE6C-E79B739F1E60}"/>
              </a:ext>
            </a:extLst>
          </p:cNvPr>
          <p:cNvSpPr/>
          <p:nvPr/>
        </p:nvSpPr>
        <p:spPr>
          <a:xfrm>
            <a:off x="900113" y="4652963"/>
            <a:ext cx="2951162" cy="9366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800" dirty="0">
                <a:solidFill>
                  <a:schemeClr val="bg1"/>
                </a:solidFill>
              </a:rPr>
              <a:t>¿Dónde?</a:t>
            </a:r>
          </a:p>
        </p:txBody>
      </p:sp>
      <p:sp>
        <p:nvSpPr>
          <p:cNvPr id="8" name="7 Elipse">
            <a:extLst>
              <a:ext uri="{FF2B5EF4-FFF2-40B4-BE49-F238E27FC236}">
                <a16:creationId xmlns:a16="http://schemas.microsoft.com/office/drawing/2014/main" id="{DF0CF58E-854C-2F40-A796-E70B5C61EC4A}"/>
              </a:ext>
            </a:extLst>
          </p:cNvPr>
          <p:cNvSpPr/>
          <p:nvPr/>
        </p:nvSpPr>
        <p:spPr>
          <a:xfrm>
            <a:off x="4787900" y="4581525"/>
            <a:ext cx="2952750" cy="9350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800" dirty="0">
                <a:solidFill>
                  <a:schemeClr val="bg1"/>
                </a:solidFill>
              </a:rPr>
              <a:t>¿Cómo?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21419E-8A48-484E-8DFF-AECE3739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56383" r="37392" b="18950"/>
          <a:stretch>
            <a:fillRect/>
          </a:stretch>
        </p:blipFill>
        <p:spPr bwMode="auto">
          <a:xfrm>
            <a:off x="1476375" y="5732463"/>
            <a:ext cx="50403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 animBg="1"/>
      <p:bldP spid="6" grpId="0" build="p" animBg="1"/>
      <p:bldP spid="6" grpId="1" build="allAtOnce" animBg="1"/>
      <p:bldP spid="7" grpId="0" build="p" animBg="1"/>
      <p:bldP spid="7" grpId="1" build="allAtOnce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contenido">
            <a:extLst>
              <a:ext uri="{FF2B5EF4-FFF2-40B4-BE49-F238E27FC236}">
                <a16:creationId xmlns:a16="http://schemas.microsoft.com/office/drawing/2014/main" id="{0817BFD1-4B69-7E44-9442-52554666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764213"/>
          </a:xfrm>
        </p:spPr>
        <p:txBody>
          <a:bodyPr/>
          <a:lstStyle/>
          <a:p>
            <a:r>
              <a:rPr lang="es-CL" altLang="es-ES">
                <a:solidFill>
                  <a:schemeClr val="bg1"/>
                </a:solidFill>
              </a:rPr>
              <a:t>Las preguntas hacen referencia a lo siguiente:</a:t>
            </a:r>
          </a:p>
          <a:p>
            <a:endParaRPr lang="es-CL" altLang="es-ES">
              <a:solidFill>
                <a:schemeClr val="bg1"/>
              </a:solidFill>
            </a:endParaRPr>
          </a:p>
          <a:p>
            <a:endParaRPr lang="es-CL" altLang="es-ES">
              <a:solidFill>
                <a:schemeClr val="bg1"/>
              </a:solidFill>
            </a:endParaRPr>
          </a:p>
          <a:p>
            <a:endParaRPr lang="es-CL" altLang="es-ES">
              <a:solidFill>
                <a:schemeClr val="bg1"/>
              </a:solidFill>
            </a:endParaRPr>
          </a:p>
          <a:p>
            <a:endParaRPr lang="es-CL" altLang="es-ES">
              <a:solidFill>
                <a:schemeClr val="bg1"/>
              </a:solidFill>
            </a:endParaRPr>
          </a:p>
          <a:p>
            <a:endParaRPr lang="es-CL" altLang="es-ES">
              <a:solidFill>
                <a:schemeClr val="bg1"/>
              </a:solidFill>
            </a:endParaRPr>
          </a:p>
          <a:p>
            <a:endParaRPr lang="es-CL" altLang="es-ES">
              <a:solidFill>
                <a:schemeClr val="bg1"/>
              </a:solidFill>
            </a:endParaRP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6F834C84-727E-C848-AA66-258C31E4817A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125538"/>
          <a:ext cx="7488238" cy="5357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1.- ¿Qué paso? </a:t>
                      </a:r>
                    </a:p>
                    <a:p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Contenido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 de la    </a:t>
                      </a:r>
                    </a:p>
                    <a:p>
                      <a:pPr algn="l">
                        <a:buNone/>
                      </a:pP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noticia.  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22"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2.-¿Cuándo paso? 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Hace hincapié al </a:t>
                      </a:r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tiempo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 .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22"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3.-¿Dónde?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Se refiere al </a:t>
                      </a:r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lugar</a:t>
                      </a:r>
                      <a:r>
                        <a:rPr lang="es-CL" sz="2800" b="0" u="none" baseline="0" dirty="0">
                          <a:solidFill>
                            <a:schemeClr val="bg1"/>
                          </a:solidFill>
                        </a:rPr>
                        <a:t> del hecho.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22"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4.-¿Cómo?</a:t>
                      </a:r>
                    </a:p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¿Por qué?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Razones 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de lo que ha sucedido.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61"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5.- ¿A </a:t>
                      </a:r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quién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 o a </a:t>
                      </a:r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quiénes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Se refiere al o a los </a:t>
                      </a:r>
                      <a:r>
                        <a:rPr lang="es-CL" sz="2800" b="1" u="sng" dirty="0">
                          <a:solidFill>
                            <a:srgbClr val="FF0000"/>
                          </a:solidFill>
                        </a:rPr>
                        <a:t>protagonistas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 de la noticia.</a:t>
                      </a:r>
                    </a:p>
                  </a:txBody>
                  <a:tcPr marL="91433" marR="91433" marT="45722" marB="4572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948257A-EE4A-9D49-B6BE-79241A8256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defRPr/>
            </a:pPr>
            <a:endParaRPr lang="es-CL" b="1" u="sng">
              <a:solidFill>
                <a:srgbClr val="FF0000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2E278E-16D4-3B49-94D8-06D6EA90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L" altLang="es-ES" sz="3600">
                <a:solidFill>
                  <a:schemeClr val="bg1"/>
                </a:solidFill>
              </a:rPr>
              <a:t>1.- Lee la siguiente noticia e identifica las respuesta a las preguntas: ¿Qué paso?, ¿cuándo paso?, ¿dónde paso?, ¿cómo? o ¿Por qué? Y ¿a quién o a quienes?</a:t>
            </a:r>
            <a:endParaRPr lang="es-CL" altLang="es-ES" sz="3600" u="sng">
              <a:solidFill>
                <a:srgbClr val="FF0000"/>
              </a:solidFill>
            </a:endParaRPr>
          </a:p>
        </p:txBody>
      </p:sp>
      <p:pic>
        <p:nvPicPr>
          <p:cNvPr id="17412" name="Picture 8" descr="http://gifsanimados.espaciolatino.com/x_icoa.gif">
            <a:extLst>
              <a:ext uri="{FF2B5EF4-FFF2-40B4-BE49-F238E27FC236}">
                <a16:creationId xmlns:a16="http://schemas.microsoft.com/office/drawing/2014/main" id="{CCC3C3E3-09B7-3C46-9897-3FAFF84AB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685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http://gifsanimados.espaciolatino.com/x_icoc.gif">
            <a:extLst>
              <a:ext uri="{FF2B5EF4-FFF2-40B4-BE49-F238E27FC236}">
                <a16:creationId xmlns:a16="http://schemas.microsoft.com/office/drawing/2014/main" id="{63CE6F8D-7FB1-274B-B0FA-419DEF8EBD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http://gifsanimados.espaciolatino.com/x_icot.gif">
            <a:extLst>
              <a:ext uri="{FF2B5EF4-FFF2-40B4-BE49-F238E27FC236}">
                <a16:creationId xmlns:a16="http://schemas.microsoft.com/office/drawing/2014/main" id="{BDE3EB06-F261-574C-BCA2-9184F467CA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http://gifsanimados.espaciolatino.com/x_icoi.gif">
            <a:extLst>
              <a:ext uri="{FF2B5EF4-FFF2-40B4-BE49-F238E27FC236}">
                <a16:creationId xmlns:a16="http://schemas.microsoft.com/office/drawing/2014/main" id="{3E0D2581-A582-5C46-A8A6-B0E84860A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685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 descr="http://gifsanimados.espaciolatino.com/x_icoi.gif">
            <a:extLst>
              <a:ext uri="{FF2B5EF4-FFF2-40B4-BE49-F238E27FC236}">
                <a16:creationId xmlns:a16="http://schemas.microsoft.com/office/drawing/2014/main" id="{4DEFCBAF-27FF-4B44-8E06-DF7551BF7F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685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http://gifsanimados.espaciolatino.com/x_icoa.gif">
            <a:extLst>
              <a:ext uri="{FF2B5EF4-FFF2-40B4-BE49-F238E27FC236}">
                <a16:creationId xmlns:a16="http://schemas.microsoft.com/office/drawing/2014/main" id="{E3A4677B-86F4-CA4F-8FFD-4023C5D5BB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685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8" descr="http://gifsanimados.espaciolatino.com/x_icod.gif">
            <a:extLst>
              <a:ext uri="{FF2B5EF4-FFF2-40B4-BE49-F238E27FC236}">
                <a16:creationId xmlns:a16="http://schemas.microsoft.com/office/drawing/2014/main" id="{004C4907-97F2-8F46-A46F-25F09C11F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685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0" descr="http://gifsanimados.espaciolatino.com/x_icod.gif">
            <a:extLst>
              <a:ext uri="{FF2B5EF4-FFF2-40B4-BE49-F238E27FC236}">
                <a16:creationId xmlns:a16="http://schemas.microsoft.com/office/drawing/2014/main" id="{44A91B33-E835-524C-9582-212BE8979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http://gifsanimados.espaciolatino.com/x_icov.gif">
            <a:extLst>
              <a:ext uri="{FF2B5EF4-FFF2-40B4-BE49-F238E27FC236}">
                <a16:creationId xmlns:a16="http://schemas.microsoft.com/office/drawing/2014/main" id="{7DBC2FEF-193D-304C-9D12-AF7E96F5F6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contenido">
            <a:extLst>
              <a:ext uri="{FF2B5EF4-FFF2-40B4-BE49-F238E27FC236}">
                <a16:creationId xmlns:a16="http://schemas.microsoft.com/office/drawing/2014/main" id="{C8B9D02A-4CE2-0045-9135-FFB14BC5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ES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EBDDB83F-62E5-E049-9E67-49E32119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pic>
        <p:nvPicPr>
          <p:cNvPr id="18436" name="Picture 2" descr="http://www.colaborando.edu.ar/PcWeb/Contenido/Actividad35/File/noticia1.gif">
            <a:extLst>
              <a:ext uri="{FF2B5EF4-FFF2-40B4-BE49-F238E27FC236}">
                <a16:creationId xmlns:a16="http://schemas.microsoft.com/office/drawing/2014/main" id="{1EEBE4BE-178E-9B42-B703-158B2687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1083</TotalTime>
  <Words>561</Words>
  <Application>Microsoft Macintosh PowerPoint</Application>
  <PresentationFormat>Presentación en pantalla (4:3)</PresentationFormat>
  <Paragraphs>90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Wingdings</vt:lpstr>
      <vt:lpstr>Papel</vt:lpstr>
      <vt:lpstr>Objetivo de la Clase:</vt:lpstr>
      <vt:lpstr>Los  Textos  Informativos.</vt:lpstr>
      <vt:lpstr>Presentación de PowerPoint</vt:lpstr>
      <vt:lpstr>Sigamos con las características…</vt:lpstr>
      <vt:lpstr>Presentación de PowerPoint</vt:lpstr>
      <vt:lpstr>La  Noticia</vt:lpstr>
      <vt:lpstr>Presentación de PowerPoint</vt:lpstr>
      <vt:lpstr>Presentación de PowerPoint</vt:lpstr>
      <vt:lpstr>Presentación de PowerPoint</vt:lpstr>
      <vt:lpstr>Presentación de PowerPoint</vt:lpstr>
      <vt:lpstr>PARTES DE UNA NOTICIA</vt:lpstr>
      <vt:lpstr>Presentación de PowerPoint</vt:lpstr>
      <vt:lpstr>Partes de la noticia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ninoska martinez</dc:creator>
  <cp:lastModifiedBy>RONALDO JAVIER FIGUEROA FREDES</cp:lastModifiedBy>
  <cp:revision>99</cp:revision>
  <dcterms:created xsi:type="dcterms:W3CDTF">2011-06-13T20:41:47Z</dcterms:created>
  <dcterms:modified xsi:type="dcterms:W3CDTF">2020-03-18T19:38:49Z</dcterms:modified>
</cp:coreProperties>
</file>