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/>
    <p:restoredTop sz="93750"/>
  </p:normalViewPr>
  <p:slideViewPr>
    <p:cSldViewPr snapToGrid="0" snapToObjects="1">
      <p:cViewPr>
        <p:scale>
          <a:sx n="100" d="100"/>
          <a:sy n="100" d="100"/>
        </p:scale>
        <p:origin x="86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9A409-8FAD-0740-B118-A02FADD1CCDD}" type="datetimeFigureOut">
              <a:rPr lang="es-ES_tradnl" smtClean="0"/>
              <a:t>10/5/20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790F3-943C-1E4F-988F-844C5F68A47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386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8F4E-7E1E-D74C-94DE-2FB369154BE0}" type="datetimeFigureOut">
              <a:rPr lang="es-ES_tradnl" smtClean="0"/>
              <a:t>10/5/20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672F-32CC-B84E-B9EB-37F5BEE7C81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4444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8F4E-7E1E-D74C-94DE-2FB369154BE0}" type="datetimeFigureOut">
              <a:rPr lang="es-ES_tradnl" smtClean="0"/>
              <a:t>10/5/20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672F-32CC-B84E-B9EB-37F5BEE7C81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48351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8F4E-7E1E-D74C-94DE-2FB369154BE0}" type="datetimeFigureOut">
              <a:rPr lang="es-ES_tradnl" smtClean="0"/>
              <a:t>10/5/20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672F-32CC-B84E-B9EB-37F5BEE7C81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6698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8F4E-7E1E-D74C-94DE-2FB369154BE0}" type="datetimeFigureOut">
              <a:rPr lang="es-ES_tradnl" smtClean="0"/>
              <a:t>10/5/20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672F-32CC-B84E-B9EB-37F5BEE7C81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3937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8F4E-7E1E-D74C-94DE-2FB369154BE0}" type="datetimeFigureOut">
              <a:rPr lang="es-ES_tradnl" smtClean="0"/>
              <a:t>10/5/20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672F-32CC-B84E-B9EB-37F5BEE7C81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4532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8F4E-7E1E-D74C-94DE-2FB369154BE0}" type="datetimeFigureOut">
              <a:rPr lang="es-ES_tradnl" smtClean="0"/>
              <a:t>10/5/20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672F-32CC-B84E-B9EB-37F5BEE7C81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2982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8F4E-7E1E-D74C-94DE-2FB369154BE0}" type="datetimeFigureOut">
              <a:rPr lang="es-ES_tradnl" smtClean="0"/>
              <a:t>10/5/20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672F-32CC-B84E-B9EB-37F5BEE7C81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1020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8F4E-7E1E-D74C-94DE-2FB369154BE0}" type="datetimeFigureOut">
              <a:rPr lang="es-ES_tradnl" smtClean="0"/>
              <a:t>10/5/20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672F-32CC-B84E-B9EB-37F5BEE7C81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73005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8F4E-7E1E-D74C-94DE-2FB369154BE0}" type="datetimeFigureOut">
              <a:rPr lang="es-ES_tradnl" smtClean="0"/>
              <a:t>10/5/20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672F-32CC-B84E-B9EB-37F5BEE7C81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85844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8F4E-7E1E-D74C-94DE-2FB369154BE0}" type="datetimeFigureOut">
              <a:rPr lang="es-ES_tradnl" smtClean="0"/>
              <a:t>10/5/20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672F-32CC-B84E-B9EB-37F5BEE7C81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1388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8F4E-7E1E-D74C-94DE-2FB369154BE0}" type="datetimeFigureOut">
              <a:rPr lang="es-ES_tradnl" smtClean="0"/>
              <a:t>10/5/20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672F-32CC-B84E-B9EB-37F5BEE7C81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90269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68F4E-7E1E-D74C-94DE-2FB369154BE0}" type="datetimeFigureOut">
              <a:rPr lang="es-ES_tradnl" smtClean="0"/>
              <a:t>10/5/20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F672F-32CC-B84E-B9EB-37F5BEE7C81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227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microsoft.com/office/2007/relationships/hdphoto" Target="../media/hdphoto1.wdp"/><Relationship Id="rId14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Relationship Id="rId3" Type="http://schemas.openxmlformats.org/officeDocument/2006/relationships/slide" Target="slide11.xml"/><Relationship Id="rId4" Type="http://schemas.openxmlformats.org/officeDocument/2006/relationships/slide" Target="slide20.xml"/><Relationship Id="rId5" Type="http://schemas.openxmlformats.org/officeDocument/2006/relationships/slide" Target="slide5.xml"/><Relationship Id="rId6" Type="http://schemas.openxmlformats.org/officeDocument/2006/relationships/slide" Target="slide14.xml"/><Relationship Id="rId7" Type="http://schemas.openxmlformats.org/officeDocument/2006/relationships/slide" Target="slide23.xml"/><Relationship Id="rId8" Type="http://schemas.openxmlformats.org/officeDocument/2006/relationships/slide" Target="slide8.xml"/><Relationship Id="rId9" Type="http://schemas.openxmlformats.org/officeDocument/2006/relationships/slide" Target="slide17.xml"/><Relationship Id="rId10" Type="http://schemas.openxmlformats.org/officeDocument/2006/relationships/slide" Target="slide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microsoft.com/office/2007/relationships/hdphoto" Target="../media/hdphoto8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microsoft.com/office/2007/relationships/hdphoto" Target="../media/hdphoto9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microsoft.com/office/2007/relationships/hdphoto" Target="../media/hdphoto10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slide" Target="slide1.xml"/><Relationship Id="rId1" Type="http://schemas.openxmlformats.org/officeDocument/2006/relationships/slideLayout" Target="../slideLayouts/slideLayout2.xml"/><Relationship Id="rId2" Type="http://schemas.openxmlformats.org/officeDocument/2006/relationships/slide" Target="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89336" y="178092"/>
            <a:ext cx="356379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6600" dirty="0" smtClean="0">
                <a:solidFill>
                  <a:schemeClr val="bg1"/>
                </a:solidFill>
                <a:latin typeface="Britannic Bold" charset="0"/>
                <a:ea typeface="Britannic Bold" charset="0"/>
                <a:cs typeface="Britannic Bold" charset="0"/>
              </a:rPr>
              <a:t>Elije tu </a:t>
            </a:r>
          </a:p>
          <a:p>
            <a:pPr algn="ctr"/>
            <a:r>
              <a:rPr lang="es-ES_tradnl" sz="6600" dirty="0" smtClean="0">
                <a:solidFill>
                  <a:schemeClr val="bg1"/>
                </a:solidFill>
                <a:latin typeface="Britannic Bold" charset="0"/>
                <a:ea typeface="Britannic Bold" charset="0"/>
                <a:cs typeface="Britannic Bold" charset="0"/>
              </a:rPr>
              <a:t>pregunta</a:t>
            </a:r>
            <a:endParaRPr lang="es-ES_tradnl" sz="6600" dirty="0">
              <a:solidFill>
                <a:schemeClr val="bg1"/>
              </a:solidFill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5" name="Rectángulo redondeado 4">
            <a:hlinkClick r:id="rId2" action="ppaction://hlinksldjump"/>
          </p:cNvPr>
          <p:cNvSpPr/>
          <p:nvPr/>
        </p:nvSpPr>
        <p:spPr>
          <a:xfrm>
            <a:off x="4970850" y="1389018"/>
            <a:ext cx="1680518" cy="992654"/>
          </a:xfrm>
          <a:prstGeom prst="roundRect">
            <a:avLst/>
          </a:prstGeom>
          <a:solidFill>
            <a:schemeClr val="bg1">
              <a:lumMod val="95000"/>
            </a:schemeClr>
          </a:solidFill>
          <a:ln cmpd="thickThin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dirty="0" smtClean="0">
                <a:solidFill>
                  <a:schemeClr val="bg1">
                    <a:lumMod val="50000"/>
                  </a:schemeClr>
                </a:solidFill>
                <a:latin typeface="Engcomica" charset="0"/>
                <a:ea typeface="Engcomica" charset="0"/>
                <a:cs typeface="Engcomica" charset="0"/>
              </a:rPr>
              <a:t>1</a:t>
            </a:r>
            <a:endParaRPr lang="es-ES_tradnl" sz="5400" dirty="0">
              <a:solidFill>
                <a:schemeClr val="bg1">
                  <a:lumMod val="50000"/>
                </a:schemeClr>
              </a:solidFill>
              <a:latin typeface="Engcomica" charset="0"/>
              <a:ea typeface="Engcomica" charset="0"/>
              <a:cs typeface="Engcomica" charset="0"/>
            </a:endParaRPr>
          </a:p>
        </p:txBody>
      </p:sp>
      <p:sp>
        <p:nvSpPr>
          <p:cNvPr id="6" name="Rectángulo redondeado 5">
            <a:hlinkClick r:id="rId3" action="ppaction://hlinksldjump"/>
          </p:cNvPr>
          <p:cNvSpPr/>
          <p:nvPr/>
        </p:nvSpPr>
        <p:spPr>
          <a:xfrm>
            <a:off x="4970850" y="2671550"/>
            <a:ext cx="1680518" cy="992654"/>
          </a:xfrm>
          <a:prstGeom prst="roundRect">
            <a:avLst/>
          </a:prstGeom>
          <a:solidFill>
            <a:schemeClr val="bg1">
              <a:lumMod val="95000"/>
            </a:schemeClr>
          </a:solidFill>
          <a:ln cmpd="thickThin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dirty="0" smtClean="0">
                <a:solidFill>
                  <a:schemeClr val="bg1">
                    <a:lumMod val="50000"/>
                  </a:schemeClr>
                </a:solidFill>
                <a:latin typeface="Engcomica" charset="0"/>
                <a:ea typeface="Engcomica" charset="0"/>
                <a:cs typeface="Engcomica" charset="0"/>
              </a:rPr>
              <a:t>4</a:t>
            </a:r>
            <a:endParaRPr lang="es-ES_tradnl" sz="5400" dirty="0">
              <a:solidFill>
                <a:schemeClr val="bg1">
                  <a:lumMod val="50000"/>
                </a:schemeClr>
              </a:solidFill>
              <a:latin typeface="Engcomica" charset="0"/>
              <a:ea typeface="Engcomica" charset="0"/>
              <a:cs typeface="Engcomica" charset="0"/>
            </a:endParaRPr>
          </a:p>
        </p:txBody>
      </p:sp>
      <p:sp>
        <p:nvSpPr>
          <p:cNvPr id="7" name="Rectángulo redondeado 6">
            <a:hlinkClick r:id="rId4" action="ppaction://hlinksldjump"/>
          </p:cNvPr>
          <p:cNvSpPr/>
          <p:nvPr/>
        </p:nvSpPr>
        <p:spPr>
          <a:xfrm>
            <a:off x="4970850" y="3954082"/>
            <a:ext cx="1680518" cy="992654"/>
          </a:xfrm>
          <a:prstGeom prst="roundRect">
            <a:avLst/>
          </a:prstGeom>
          <a:solidFill>
            <a:schemeClr val="bg1">
              <a:lumMod val="95000"/>
            </a:schemeClr>
          </a:solidFill>
          <a:ln cmpd="thickThin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dirty="0">
                <a:solidFill>
                  <a:schemeClr val="bg1">
                    <a:lumMod val="50000"/>
                  </a:schemeClr>
                </a:solidFill>
                <a:latin typeface="Engcomica" charset="0"/>
                <a:ea typeface="Engcomica" charset="0"/>
                <a:cs typeface="Engcomica" charset="0"/>
              </a:rPr>
              <a:t>7</a:t>
            </a:r>
          </a:p>
        </p:txBody>
      </p:sp>
      <p:sp>
        <p:nvSpPr>
          <p:cNvPr id="9" name="Rectángulo redondeado 8">
            <a:hlinkClick r:id="rId5" action="ppaction://hlinksldjump"/>
          </p:cNvPr>
          <p:cNvSpPr/>
          <p:nvPr/>
        </p:nvSpPr>
        <p:spPr>
          <a:xfrm>
            <a:off x="6902623" y="1389018"/>
            <a:ext cx="1680518" cy="992654"/>
          </a:xfrm>
          <a:prstGeom prst="roundRect">
            <a:avLst/>
          </a:prstGeom>
          <a:solidFill>
            <a:schemeClr val="bg1">
              <a:lumMod val="95000"/>
            </a:schemeClr>
          </a:solidFill>
          <a:ln cmpd="thickThin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dirty="0">
                <a:solidFill>
                  <a:schemeClr val="bg1">
                    <a:lumMod val="50000"/>
                  </a:schemeClr>
                </a:solidFill>
                <a:latin typeface="Engcomica" charset="0"/>
                <a:ea typeface="Engcomica" charset="0"/>
                <a:cs typeface="Engcomica" charset="0"/>
              </a:rPr>
              <a:t>2</a:t>
            </a:r>
          </a:p>
        </p:txBody>
      </p:sp>
      <p:sp>
        <p:nvSpPr>
          <p:cNvPr id="10" name="Rectángulo redondeado 9">
            <a:hlinkClick r:id="rId6" action="ppaction://hlinksldjump"/>
          </p:cNvPr>
          <p:cNvSpPr/>
          <p:nvPr/>
        </p:nvSpPr>
        <p:spPr>
          <a:xfrm>
            <a:off x="6902623" y="2671550"/>
            <a:ext cx="1680518" cy="992654"/>
          </a:xfrm>
          <a:prstGeom prst="roundRect">
            <a:avLst/>
          </a:prstGeom>
          <a:solidFill>
            <a:schemeClr val="bg1">
              <a:lumMod val="95000"/>
            </a:schemeClr>
          </a:solidFill>
          <a:ln cmpd="thickThin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dirty="0">
                <a:solidFill>
                  <a:schemeClr val="bg1">
                    <a:lumMod val="50000"/>
                  </a:schemeClr>
                </a:solidFill>
                <a:latin typeface="Engcomica" charset="0"/>
                <a:ea typeface="Engcomica" charset="0"/>
                <a:cs typeface="Engcomica" charset="0"/>
              </a:rPr>
              <a:t>5</a:t>
            </a:r>
          </a:p>
        </p:txBody>
      </p:sp>
      <p:sp>
        <p:nvSpPr>
          <p:cNvPr id="11" name="Rectángulo redondeado 10">
            <a:hlinkClick r:id="rId7" action="ppaction://hlinksldjump"/>
          </p:cNvPr>
          <p:cNvSpPr/>
          <p:nvPr/>
        </p:nvSpPr>
        <p:spPr>
          <a:xfrm>
            <a:off x="6902623" y="3954082"/>
            <a:ext cx="1680518" cy="992654"/>
          </a:xfrm>
          <a:prstGeom prst="roundRect">
            <a:avLst/>
          </a:prstGeom>
          <a:solidFill>
            <a:schemeClr val="bg1">
              <a:lumMod val="95000"/>
            </a:schemeClr>
          </a:solidFill>
          <a:ln cmpd="thickThin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dirty="0">
                <a:solidFill>
                  <a:schemeClr val="bg1">
                    <a:lumMod val="50000"/>
                  </a:schemeClr>
                </a:solidFill>
                <a:latin typeface="Engcomica" charset="0"/>
                <a:ea typeface="Engcomica" charset="0"/>
                <a:cs typeface="Engcomica" charset="0"/>
              </a:rPr>
              <a:t>8</a:t>
            </a:r>
          </a:p>
        </p:txBody>
      </p:sp>
      <p:sp>
        <p:nvSpPr>
          <p:cNvPr id="13" name="Rectángulo redondeado 12">
            <a:hlinkClick r:id="rId8" action="ppaction://hlinksldjump"/>
          </p:cNvPr>
          <p:cNvSpPr/>
          <p:nvPr/>
        </p:nvSpPr>
        <p:spPr>
          <a:xfrm>
            <a:off x="8834396" y="1389018"/>
            <a:ext cx="1680518" cy="992654"/>
          </a:xfrm>
          <a:prstGeom prst="roundRect">
            <a:avLst/>
          </a:prstGeom>
          <a:solidFill>
            <a:schemeClr val="bg1">
              <a:lumMod val="95000"/>
            </a:schemeClr>
          </a:solidFill>
          <a:ln cmpd="thickThin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dirty="0">
                <a:solidFill>
                  <a:schemeClr val="bg1">
                    <a:lumMod val="50000"/>
                  </a:schemeClr>
                </a:solidFill>
                <a:latin typeface="Engcomica" charset="0"/>
                <a:ea typeface="Engcomica" charset="0"/>
                <a:cs typeface="Engcomica" charset="0"/>
              </a:rPr>
              <a:t>3</a:t>
            </a:r>
          </a:p>
        </p:txBody>
      </p:sp>
      <p:sp>
        <p:nvSpPr>
          <p:cNvPr id="14" name="Rectángulo redondeado 13">
            <a:hlinkClick r:id="rId9" action="ppaction://hlinksldjump"/>
          </p:cNvPr>
          <p:cNvSpPr/>
          <p:nvPr/>
        </p:nvSpPr>
        <p:spPr>
          <a:xfrm>
            <a:off x="8834396" y="2671550"/>
            <a:ext cx="1680518" cy="992654"/>
          </a:xfrm>
          <a:prstGeom prst="roundRect">
            <a:avLst/>
          </a:prstGeom>
          <a:solidFill>
            <a:schemeClr val="bg1">
              <a:lumMod val="95000"/>
            </a:schemeClr>
          </a:solidFill>
          <a:ln cmpd="thickThin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dirty="0">
                <a:solidFill>
                  <a:schemeClr val="bg1">
                    <a:lumMod val="50000"/>
                  </a:schemeClr>
                </a:solidFill>
                <a:latin typeface="Engcomica" charset="0"/>
                <a:ea typeface="Engcomica" charset="0"/>
                <a:cs typeface="Engcomica" charset="0"/>
              </a:rPr>
              <a:t>6</a:t>
            </a:r>
          </a:p>
        </p:txBody>
      </p:sp>
      <p:sp>
        <p:nvSpPr>
          <p:cNvPr id="15" name="Rectángulo redondeado 14">
            <a:hlinkClick r:id="rId10" action="ppaction://hlinksldjump"/>
          </p:cNvPr>
          <p:cNvSpPr/>
          <p:nvPr/>
        </p:nvSpPr>
        <p:spPr>
          <a:xfrm>
            <a:off x="8834396" y="3954082"/>
            <a:ext cx="1680518" cy="992654"/>
          </a:xfrm>
          <a:prstGeom prst="roundRect">
            <a:avLst/>
          </a:prstGeom>
          <a:solidFill>
            <a:schemeClr val="bg1">
              <a:lumMod val="95000"/>
            </a:schemeClr>
          </a:solidFill>
          <a:ln cmpd="thickThin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dirty="0">
                <a:solidFill>
                  <a:schemeClr val="bg1">
                    <a:lumMod val="50000"/>
                  </a:schemeClr>
                </a:solidFill>
                <a:latin typeface="Engcomica" charset="0"/>
                <a:ea typeface="Engcomica" charset="0"/>
                <a:cs typeface="Engcomica" charset="0"/>
              </a:rPr>
              <a:t>9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4253132" y="6268547"/>
            <a:ext cx="718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chemeClr val="bg1">
                    <a:lumMod val="95000"/>
                  </a:schemeClr>
                </a:solidFill>
              </a:rPr>
              <a:t>*Recuerda poner en modo presentación para poder jugar a las preguntas </a:t>
            </a:r>
            <a:endParaRPr lang="es-ES_tradnl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03" y="152569"/>
            <a:ext cx="1347651" cy="135058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867" b="70243" l="9753" r="89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256" y="1906649"/>
            <a:ext cx="6332428" cy="6080174"/>
          </a:xfrm>
          <a:prstGeom prst="rect">
            <a:avLst/>
          </a:prstGeom>
        </p:spPr>
      </p:pic>
      <p:sp>
        <p:nvSpPr>
          <p:cNvPr id="22" name="Rectángulo redondeado 21">
            <a:hlinkClick r:id="rId14" action="ppaction://hlinksldjump"/>
          </p:cNvPr>
          <p:cNvSpPr/>
          <p:nvPr/>
        </p:nvSpPr>
        <p:spPr>
          <a:xfrm>
            <a:off x="6471500" y="5355347"/>
            <a:ext cx="2749013" cy="476549"/>
          </a:xfrm>
          <a:prstGeom prst="roundRect">
            <a:avLst/>
          </a:prstGeom>
          <a:solidFill>
            <a:schemeClr val="bg1">
              <a:lumMod val="95000"/>
            </a:schemeClr>
          </a:solidFill>
          <a:ln cmpd="thickThin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smtClean="0">
                <a:solidFill>
                  <a:schemeClr val="bg1">
                    <a:lumMod val="50000"/>
                  </a:schemeClr>
                </a:solidFill>
                <a:latin typeface="Engcomica" charset="0"/>
                <a:ea typeface="Engcomica" charset="0"/>
                <a:cs typeface="Engcomica" charset="0"/>
              </a:rPr>
              <a:t>Instrucciones</a:t>
            </a:r>
            <a:endParaRPr lang="es-ES_tradnl" sz="3200" dirty="0">
              <a:solidFill>
                <a:schemeClr val="bg1">
                  <a:lumMod val="50000"/>
                </a:schemeClr>
              </a:solidFill>
              <a:latin typeface="Engcomica" charset="0"/>
              <a:ea typeface="Engcomica" charset="0"/>
              <a:cs typeface="Engcomica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97688" y="6160825"/>
            <a:ext cx="3199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chemeClr val="bg1">
                    <a:lumMod val="95000"/>
                  </a:schemeClr>
                </a:solidFill>
              </a:rPr>
              <a:t>Profesora: Karen Meneses Jorquera</a:t>
            </a:r>
          </a:p>
          <a:p>
            <a:pPr algn="ctr"/>
            <a:r>
              <a:rPr lang="es-ES_tradnl" sz="1600" b="1" dirty="0" smtClean="0">
                <a:solidFill>
                  <a:schemeClr val="bg1">
                    <a:lumMod val="95000"/>
                  </a:schemeClr>
                </a:solidFill>
              </a:rPr>
              <a:t>Educación Tecnológica</a:t>
            </a:r>
          </a:p>
        </p:txBody>
      </p:sp>
    </p:spTree>
    <p:extLst>
      <p:ext uri="{BB962C8B-B14F-4D97-AF65-F5344CB8AC3E}">
        <p14:creationId xmlns:p14="http://schemas.microsoft.com/office/powerpoint/2010/main" val="1829217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04825"/>
            <a:ext cx="2324100" cy="23241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25622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_tradnl" sz="13800" dirty="0" smtClean="0">
                <a:latin typeface="Britannic Bold" charset="0"/>
                <a:ea typeface="Britannic Bold" charset="0"/>
                <a:cs typeface="Britannic Bold" charset="0"/>
              </a:rPr>
              <a:t>¡Excelente! </a:t>
            </a:r>
            <a:endParaRPr lang="es-ES_tradnl" sz="138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rId3" action="ppaction://hlinksldjump"/>
          </p:cNvPr>
          <p:cNvSpPr/>
          <p:nvPr/>
        </p:nvSpPr>
        <p:spPr>
          <a:xfrm>
            <a:off x="7658100" y="5438776"/>
            <a:ext cx="43180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atin typeface="Britannic Bold" charset="0"/>
                <a:ea typeface="Britannic Bold" charset="0"/>
                <a:cs typeface="Britannic Bold" charset="0"/>
              </a:rPr>
              <a:t>Menú</a:t>
            </a:r>
            <a:endParaRPr lang="es-ES_tradnl" sz="40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868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Britannic Bold" charset="0"/>
                <a:ea typeface="Britannic Bold" charset="0"/>
                <a:cs typeface="Britannic Bold" charset="0"/>
              </a:rPr>
              <a:t>4</a:t>
            </a:r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.¿Para qué se reduce en el reciclaje?</a:t>
            </a:r>
            <a:endParaRPr lang="es-ES_tradnl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rId2" action="ppaction://hlinksldjump"/>
          </p:cNvPr>
          <p:cNvSpPr/>
          <p:nvPr/>
        </p:nvSpPr>
        <p:spPr>
          <a:xfrm>
            <a:off x="1498600" y="1690688"/>
            <a:ext cx="79375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600" dirty="0" smtClean="0">
                <a:latin typeface="Britannic Bold" charset="0"/>
                <a:ea typeface="Britannic Bold" charset="0"/>
                <a:cs typeface="Britannic Bold" charset="0"/>
              </a:rPr>
              <a:t>a) </a:t>
            </a:r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Para comprar un objeto que ya fue utilizado</a:t>
            </a:r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1498600" y="3016251"/>
            <a:ext cx="79375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600" dirty="0" smtClean="0">
                <a:latin typeface="Britannic Bold" charset="0"/>
                <a:ea typeface="Britannic Bold" charset="0"/>
                <a:cs typeface="Britannic Bold" charset="0"/>
              </a:rPr>
              <a:t>b) </a:t>
            </a:r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Para lograr botar menos basura </a:t>
            </a:r>
            <a:endParaRPr lang="es-ES_tradnl" sz="2800" dirty="0" smtClean="0">
              <a:latin typeface="Britannic Bold" charset="0"/>
              <a:ea typeface="Britannic Bold" charset="0"/>
              <a:cs typeface="Britannic Bold" charset="0"/>
            </a:endParaRPr>
          </a:p>
          <a:p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6" name="Rectángulo redondeado 5">
            <a:hlinkClick r:id="rId2" action="ppaction://hlinksldjump"/>
          </p:cNvPr>
          <p:cNvSpPr/>
          <p:nvPr/>
        </p:nvSpPr>
        <p:spPr>
          <a:xfrm>
            <a:off x="1498600" y="4405314"/>
            <a:ext cx="7937500" cy="1131886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c</a:t>
            </a:r>
            <a:r>
              <a:rPr lang="es-ES_tradnl" sz="3200" smtClean="0">
                <a:latin typeface="Britannic Bold" charset="0"/>
                <a:ea typeface="Britannic Bold" charset="0"/>
                <a:cs typeface="Britannic Bold" charset="0"/>
              </a:rPr>
              <a:t>) Para compartir un objeto que ya fue utilizado</a:t>
            </a:r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4206876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87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900" y="11541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_tradnl" sz="8800" dirty="0" smtClean="0">
                <a:latin typeface="Britannic Bold" charset="0"/>
                <a:ea typeface="Britannic Bold" charset="0"/>
                <a:cs typeface="Britannic Bold" charset="0"/>
              </a:rPr>
              <a:t>Sigue </a:t>
            </a:r>
            <a:r>
              <a:rPr lang="es-ES_tradnl" sz="8800" smtClean="0">
                <a:latin typeface="Britannic Bold" charset="0"/>
                <a:ea typeface="Britannic Bold" charset="0"/>
                <a:cs typeface="Britannic Bold" charset="0"/>
              </a:rPr>
              <a:t>intentando  </a:t>
            </a:r>
            <a:endParaRPr lang="es-ES_tradnl" sz="88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" action="ppaction://hlinkshowjump?jump=previousslide"/>
          </p:cNvPr>
          <p:cNvSpPr/>
          <p:nvPr/>
        </p:nvSpPr>
        <p:spPr>
          <a:xfrm>
            <a:off x="7658100" y="5438776"/>
            <a:ext cx="43180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4000" smtClean="0">
                <a:latin typeface="Britannic Bold" charset="0"/>
                <a:ea typeface="Britannic Bold" charset="0"/>
                <a:cs typeface="Britannic Bold" charset="0"/>
              </a:rPr>
              <a:t>Intentar de nuevo</a:t>
            </a:r>
            <a:endParaRPr lang="es-ES_tradnl" sz="40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850" l="10000" r="90000">
                        <a14:foregroundMark x1="46774" y1="45494" x2="46774" y2="45494"/>
                        <a14:foregroundMark x1="31935" y1="53219" x2="31935" y2="53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2479676"/>
            <a:ext cx="3149600" cy="23672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63493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04825"/>
            <a:ext cx="2324100" cy="23241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6600" y="26130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_tradnl" sz="13800" dirty="0" smtClean="0">
                <a:latin typeface="Britannic Bold" charset="0"/>
                <a:ea typeface="Britannic Bold" charset="0"/>
                <a:cs typeface="Britannic Bold" charset="0"/>
              </a:rPr>
              <a:t>¡Excelente! </a:t>
            </a:r>
            <a:endParaRPr lang="es-ES_tradnl" sz="138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rId3" action="ppaction://hlinksldjump"/>
          </p:cNvPr>
          <p:cNvSpPr/>
          <p:nvPr/>
        </p:nvSpPr>
        <p:spPr>
          <a:xfrm>
            <a:off x="7658100" y="5438776"/>
            <a:ext cx="43180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atin typeface="Britannic Bold" charset="0"/>
                <a:ea typeface="Britannic Bold" charset="0"/>
                <a:cs typeface="Britannic Bold" charset="0"/>
              </a:rPr>
              <a:t>Menú</a:t>
            </a:r>
            <a:endParaRPr lang="es-ES_tradnl" sz="40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499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5.¿A qué se somete un objeto cuando se quiere reutilizar?</a:t>
            </a:r>
            <a:endParaRPr lang="es-ES_tradnl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rId2" action="ppaction://hlinksldjump"/>
          </p:cNvPr>
          <p:cNvSpPr/>
          <p:nvPr/>
        </p:nvSpPr>
        <p:spPr>
          <a:xfrm>
            <a:off x="1498600" y="1836739"/>
            <a:ext cx="79375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600" dirty="0" smtClean="0">
                <a:latin typeface="Britannic Bold" charset="0"/>
                <a:ea typeface="Britannic Bold" charset="0"/>
                <a:cs typeface="Britannic Bold" charset="0"/>
              </a:rPr>
              <a:t>a) </a:t>
            </a:r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Hacerlo más bonito</a:t>
            </a:r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5" name="Rectángulo redondeado 4">
            <a:hlinkClick r:id="rId2" action="ppaction://hlinksldjump"/>
          </p:cNvPr>
          <p:cNvSpPr/>
          <p:nvPr/>
        </p:nvSpPr>
        <p:spPr>
          <a:xfrm>
            <a:off x="1498600" y="3121026"/>
            <a:ext cx="7937500" cy="1019174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600" dirty="0" smtClean="0">
                <a:latin typeface="Britannic Bold" charset="0"/>
                <a:ea typeface="Britannic Bold" charset="0"/>
                <a:cs typeface="Britannic Bold" charset="0"/>
              </a:rPr>
              <a:t>b) </a:t>
            </a:r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Vender un objeto a otro gente</a:t>
            </a:r>
            <a:endParaRPr lang="es-ES_tradnl" sz="2800" dirty="0" smtClean="0">
              <a:latin typeface="Britannic Bold" charset="0"/>
              <a:ea typeface="Britannic Bold" charset="0"/>
              <a:cs typeface="Britannic Bold" charset="0"/>
            </a:endParaRPr>
          </a:p>
          <a:p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6" name="Rectángulo redondeado 5">
            <a:hlinkClick r:id="rId3" action="ppaction://hlinksldjump"/>
          </p:cNvPr>
          <p:cNvSpPr/>
          <p:nvPr/>
        </p:nvSpPr>
        <p:spPr>
          <a:xfrm>
            <a:off x="1498600" y="4405314"/>
            <a:ext cx="7937500" cy="1131886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c) Lograr darle a un objeto más de un uso antes de botarlo</a:t>
            </a:r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172" y="4140200"/>
            <a:ext cx="2663828" cy="266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23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900" y="11541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_tradnl" sz="8800" dirty="0" smtClean="0">
                <a:latin typeface="Britannic Bold" charset="0"/>
                <a:ea typeface="Britannic Bold" charset="0"/>
                <a:cs typeface="Britannic Bold" charset="0"/>
              </a:rPr>
              <a:t>Sigue </a:t>
            </a:r>
            <a:r>
              <a:rPr lang="es-ES_tradnl" sz="8800" smtClean="0">
                <a:latin typeface="Britannic Bold" charset="0"/>
                <a:ea typeface="Britannic Bold" charset="0"/>
                <a:cs typeface="Britannic Bold" charset="0"/>
              </a:rPr>
              <a:t>intentando  </a:t>
            </a:r>
            <a:endParaRPr lang="es-ES_tradnl" sz="88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" action="ppaction://hlinkshowjump?jump=previousslide"/>
          </p:cNvPr>
          <p:cNvSpPr/>
          <p:nvPr/>
        </p:nvSpPr>
        <p:spPr>
          <a:xfrm>
            <a:off x="7658100" y="5438776"/>
            <a:ext cx="43180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4000" smtClean="0">
                <a:latin typeface="Britannic Bold" charset="0"/>
                <a:ea typeface="Britannic Bold" charset="0"/>
                <a:cs typeface="Britannic Bold" charset="0"/>
              </a:rPr>
              <a:t>Intentar de nuevo</a:t>
            </a:r>
            <a:endParaRPr lang="es-ES_tradnl" sz="40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850" l="10000" r="90000">
                        <a14:foregroundMark x1="46774" y1="45494" x2="46774" y2="45494"/>
                        <a14:foregroundMark x1="31935" y1="53219" x2="31935" y2="53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2479676"/>
            <a:ext cx="3149600" cy="23672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57851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04825"/>
            <a:ext cx="2324100" cy="23241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6600" y="26130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_tradnl" sz="13800" dirty="0" smtClean="0">
                <a:latin typeface="Britannic Bold" charset="0"/>
                <a:ea typeface="Britannic Bold" charset="0"/>
                <a:cs typeface="Britannic Bold" charset="0"/>
              </a:rPr>
              <a:t>¡Excelente! </a:t>
            </a:r>
            <a:endParaRPr lang="es-ES_tradnl" sz="138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rId3" action="ppaction://hlinksldjump"/>
          </p:cNvPr>
          <p:cNvSpPr/>
          <p:nvPr/>
        </p:nvSpPr>
        <p:spPr>
          <a:xfrm>
            <a:off x="7658100" y="5438776"/>
            <a:ext cx="43180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atin typeface="Britannic Bold" charset="0"/>
                <a:ea typeface="Britannic Bold" charset="0"/>
                <a:cs typeface="Britannic Bold" charset="0"/>
              </a:rPr>
              <a:t>Menú</a:t>
            </a:r>
            <a:endParaRPr lang="es-ES_tradnl" sz="40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931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6.¿Qué colores tienen los contenedores de reciclaje?</a:t>
            </a:r>
            <a:endParaRPr lang="es-ES_tradnl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rId2" action="ppaction://hlinksldjump"/>
          </p:cNvPr>
          <p:cNvSpPr/>
          <p:nvPr/>
        </p:nvSpPr>
        <p:spPr>
          <a:xfrm>
            <a:off x="1498600" y="1690688"/>
            <a:ext cx="79375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a) Rosado-Morado-Celeste</a:t>
            </a:r>
            <a:endParaRPr lang="es-ES_tradnl" sz="28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1498600" y="3016251"/>
            <a:ext cx="79375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_tradnl" sz="3200" dirty="0" smtClean="0">
              <a:latin typeface="Britannic Bold" charset="0"/>
              <a:ea typeface="Britannic Bold" charset="0"/>
              <a:cs typeface="Britannic Bold" charset="0"/>
            </a:endParaRPr>
          </a:p>
          <a:p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b) Rojo-Azul-Verde-Amarillo</a:t>
            </a:r>
          </a:p>
          <a:p>
            <a:endParaRPr lang="es-ES_tradnl" sz="36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6" name="Rectángulo redondeado 5">
            <a:hlinkClick r:id="rId2" action="ppaction://hlinksldjump"/>
          </p:cNvPr>
          <p:cNvSpPr/>
          <p:nvPr/>
        </p:nvSpPr>
        <p:spPr>
          <a:xfrm>
            <a:off x="1498600" y="4405314"/>
            <a:ext cx="7937500" cy="1131886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c) Amarillo-Blanco-Negro</a:t>
            </a:r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4206876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64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900" y="11541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_tradnl" sz="8800" dirty="0" smtClean="0">
                <a:latin typeface="Britannic Bold" charset="0"/>
                <a:ea typeface="Britannic Bold" charset="0"/>
                <a:cs typeface="Britannic Bold" charset="0"/>
              </a:rPr>
              <a:t>Sigue </a:t>
            </a:r>
            <a:r>
              <a:rPr lang="es-ES_tradnl" sz="8800" smtClean="0">
                <a:latin typeface="Britannic Bold" charset="0"/>
                <a:ea typeface="Britannic Bold" charset="0"/>
                <a:cs typeface="Britannic Bold" charset="0"/>
              </a:rPr>
              <a:t>intentando  </a:t>
            </a:r>
            <a:endParaRPr lang="es-ES_tradnl" sz="88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" action="ppaction://hlinkshowjump?jump=previousslide"/>
          </p:cNvPr>
          <p:cNvSpPr/>
          <p:nvPr/>
        </p:nvSpPr>
        <p:spPr>
          <a:xfrm>
            <a:off x="7658100" y="5438776"/>
            <a:ext cx="43180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4000" smtClean="0">
                <a:latin typeface="Britannic Bold" charset="0"/>
                <a:ea typeface="Britannic Bold" charset="0"/>
                <a:cs typeface="Britannic Bold" charset="0"/>
              </a:rPr>
              <a:t>Intentar de nuevo</a:t>
            </a:r>
            <a:endParaRPr lang="es-ES_tradnl" sz="40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850" l="10000" r="90000">
                        <a14:foregroundMark x1="46774" y1="45494" x2="46774" y2="45494"/>
                        <a14:foregroundMark x1="31935" y1="53219" x2="31935" y2="53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2479676"/>
            <a:ext cx="3149600" cy="23672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62987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04825"/>
            <a:ext cx="2324100" cy="23241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6600" y="26130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_tradnl" sz="13800" dirty="0" smtClean="0">
                <a:latin typeface="Britannic Bold" charset="0"/>
                <a:ea typeface="Britannic Bold" charset="0"/>
                <a:cs typeface="Britannic Bold" charset="0"/>
              </a:rPr>
              <a:t>¡Excelente! </a:t>
            </a:r>
            <a:endParaRPr lang="es-ES_tradnl" sz="138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rId3" action="ppaction://hlinksldjump"/>
          </p:cNvPr>
          <p:cNvSpPr/>
          <p:nvPr/>
        </p:nvSpPr>
        <p:spPr>
          <a:xfrm>
            <a:off x="7658100" y="5438776"/>
            <a:ext cx="43180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atin typeface="Britannic Bold" charset="0"/>
                <a:ea typeface="Britannic Bold" charset="0"/>
                <a:cs typeface="Britannic Bold" charset="0"/>
              </a:rPr>
              <a:t>Menú</a:t>
            </a:r>
            <a:endParaRPr lang="es-ES_tradnl" sz="40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385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1.¿Qué es un Objeto Tecnológico?</a:t>
            </a:r>
            <a:endParaRPr lang="es-ES_tradnl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rId2" action="ppaction://hlinksldjump"/>
          </p:cNvPr>
          <p:cNvSpPr/>
          <p:nvPr/>
        </p:nvSpPr>
        <p:spPr>
          <a:xfrm>
            <a:off x="1498600" y="1666876"/>
            <a:ext cx="79375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a) Objeto que se enchufa</a:t>
            </a:r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1498600" y="2968627"/>
            <a:ext cx="79375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b) Objeto inventado para satisfacer una necesidad</a:t>
            </a:r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6" name="Rectángulo redondeado 5">
            <a:hlinkClick r:id="rId2" action="ppaction://hlinksldjump"/>
          </p:cNvPr>
          <p:cNvSpPr/>
          <p:nvPr/>
        </p:nvSpPr>
        <p:spPr>
          <a:xfrm>
            <a:off x="1498600" y="4270378"/>
            <a:ext cx="79375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c) Objeto que debe tener internet</a:t>
            </a:r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4206876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97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Britannic Bold" charset="0"/>
                <a:ea typeface="Britannic Bold" charset="0"/>
                <a:cs typeface="Britannic Bold" charset="0"/>
              </a:rPr>
              <a:t>7</a:t>
            </a:r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.¿Cuál es la definición de reciclaje?</a:t>
            </a:r>
            <a:endParaRPr lang="es-ES_tradnl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rId2" action="ppaction://hlinksldjump"/>
          </p:cNvPr>
          <p:cNvSpPr/>
          <p:nvPr/>
        </p:nvSpPr>
        <p:spPr>
          <a:xfrm>
            <a:off x="1498600" y="1836739"/>
            <a:ext cx="79375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a) Lograr mantener en orden el hogar</a:t>
            </a:r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5" name="Rectángulo redondeado 4">
            <a:hlinkClick r:id="rId2" action="ppaction://hlinksldjump"/>
          </p:cNvPr>
          <p:cNvSpPr/>
          <p:nvPr/>
        </p:nvSpPr>
        <p:spPr>
          <a:xfrm>
            <a:off x="1498600" y="3121026"/>
            <a:ext cx="7937500" cy="1019174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_tradnl" sz="3200" dirty="0" smtClean="0">
              <a:latin typeface="Britannic Bold" charset="0"/>
              <a:ea typeface="Britannic Bold" charset="0"/>
              <a:cs typeface="Britannic Bold" charset="0"/>
            </a:endParaRPr>
          </a:p>
          <a:p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b) Lograr que una persona le parezca atractivo un objeto</a:t>
            </a:r>
          </a:p>
          <a:p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6" name="Rectángulo redondeado 5">
            <a:hlinkClick r:id="rId3" action="ppaction://hlinksldjump"/>
          </p:cNvPr>
          <p:cNvSpPr/>
          <p:nvPr/>
        </p:nvSpPr>
        <p:spPr>
          <a:xfrm>
            <a:off x="1498600" y="4405314"/>
            <a:ext cx="7937500" cy="1411286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c) Tener una nueva materia prima, mediante un proceso a partir de materiales </a:t>
            </a:r>
            <a:r>
              <a:rPr lang="es-ES_tradnl" sz="3200" smtClean="0">
                <a:latin typeface="Britannic Bold" charset="0"/>
                <a:ea typeface="Britannic Bold" charset="0"/>
                <a:cs typeface="Britannic Bold" charset="0"/>
              </a:rPr>
              <a:t>ya utilizados</a:t>
            </a:r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668" y="2857500"/>
            <a:ext cx="1936531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84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900" y="11541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_tradnl" sz="8800" dirty="0" smtClean="0">
                <a:latin typeface="Britannic Bold" charset="0"/>
                <a:ea typeface="Britannic Bold" charset="0"/>
                <a:cs typeface="Britannic Bold" charset="0"/>
              </a:rPr>
              <a:t>Sigue </a:t>
            </a:r>
            <a:r>
              <a:rPr lang="es-ES_tradnl" sz="8800" smtClean="0">
                <a:latin typeface="Britannic Bold" charset="0"/>
                <a:ea typeface="Britannic Bold" charset="0"/>
                <a:cs typeface="Britannic Bold" charset="0"/>
              </a:rPr>
              <a:t>intentando  </a:t>
            </a:r>
            <a:endParaRPr lang="es-ES_tradnl" sz="88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" action="ppaction://hlinkshowjump?jump=previousslide"/>
          </p:cNvPr>
          <p:cNvSpPr/>
          <p:nvPr/>
        </p:nvSpPr>
        <p:spPr>
          <a:xfrm>
            <a:off x="7658100" y="5438776"/>
            <a:ext cx="43180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4000" smtClean="0">
                <a:latin typeface="Britannic Bold" charset="0"/>
                <a:ea typeface="Britannic Bold" charset="0"/>
                <a:cs typeface="Britannic Bold" charset="0"/>
              </a:rPr>
              <a:t>Intentar de nuevo</a:t>
            </a:r>
            <a:endParaRPr lang="es-ES_tradnl" sz="40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850" l="10000" r="90000">
                        <a14:foregroundMark x1="46774" y1="45494" x2="46774" y2="45494"/>
                        <a14:foregroundMark x1="31935" y1="53219" x2="31935" y2="53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2479676"/>
            <a:ext cx="3149600" cy="23672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14345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04825"/>
            <a:ext cx="2324100" cy="23241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6600" y="26130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_tradnl" sz="13800" dirty="0" smtClean="0">
                <a:latin typeface="Britannic Bold" charset="0"/>
                <a:ea typeface="Britannic Bold" charset="0"/>
                <a:cs typeface="Britannic Bold" charset="0"/>
              </a:rPr>
              <a:t>¡Excelente! </a:t>
            </a:r>
            <a:endParaRPr lang="es-ES_tradnl" sz="138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rId3" action="ppaction://hlinksldjump"/>
          </p:cNvPr>
          <p:cNvSpPr/>
          <p:nvPr/>
        </p:nvSpPr>
        <p:spPr>
          <a:xfrm>
            <a:off x="7658100" y="5438776"/>
            <a:ext cx="43180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atin typeface="Britannic Bold" charset="0"/>
                <a:ea typeface="Britannic Bold" charset="0"/>
                <a:cs typeface="Britannic Bold" charset="0"/>
              </a:rPr>
              <a:t>Menú</a:t>
            </a:r>
            <a:endParaRPr lang="es-ES_tradnl" sz="40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864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Britannic Bold" charset="0"/>
                <a:ea typeface="Britannic Bold" charset="0"/>
                <a:cs typeface="Britannic Bold" charset="0"/>
              </a:rPr>
              <a:t>8</a:t>
            </a:r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.¿Cuál alternativa NO es correcta acerca del objetivo de reciclar?</a:t>
            </a:r>
            <a:endParaRPr lang="es-ES_tradnl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rId2" action="ppaction://hlinksldjump"/>
          </p:cNvPr>
          <p:cNvSpPr/>
          <p:nvPr/>
        </p:nvSpPr>
        <p:spPr>
          <a:xfrm>
            <a:off x="1498600" y="1690688"/>
            <a:ext cx="79375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a) Reduce consumo de nueva materia prima</a:t>
            </a:r>
            <a:endParaRPr lang="es-ES_tradnl" sz="28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5" name="Rectángulo redondeado 4">
            <a:hlinkClick r:id="rId2" action="ppaction://hlinksldjump"/>
          </p:cNvPr>
          <p:cNvSpPr/>
          <p:nvPr/>
        </p:nvSpPr>
        <p:spPr>
          <a:xfrm>
            <a:off x="1498600" y="3016251"/>
            <a:ext cx="79375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_tradnl" sz="3200" dirty="0" smtClean="0">
              <a:latin typeface="Britannic Bold" charset="0"/>
              <a:ea typeface="Britannic Bold" charset="0"/>
              <a:cs typeface="Britannic Bold" charset="0"/>
            </a:endParaRPr>
          </a:p>
          <a:p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b) Reduce el uso de energía</a:t>
            </a:r>
          </a:p>
          <a:p>
            <a:endParaRPr lang="es-ES_tradnl" sz="36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6" name="Rectángulo redondeado 5">
            <a:hlinkClick r:id="rId3" action="ppaction://hlinksldjump"/>
          </p:cNvPr>
          <p:cNvSpPr/>
          <p:nvPr/>
        </p:nvSpPr>
        <p:spPr>
          <a:xfrm>
            <a:off x="1498600" y="4405314"/>
            <a:ext cx="7937500" cy="1131886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c) Contamina más el aire</a:t>
            </a:r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172" y="4140200"/>
            <a:ext cx="2663828" cy="266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86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900" y="11541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_tradnl" sz="8800" dirty="0" smtClean="0">
                <a:latin typeface="Britannic Bold" charset="0"/>
                <a:ea typeface="Britannic Bold" charset="0"/>
                <a:cs typeface="Britannic Bold" charset="0"/>
              </a:rPr>
              <a:t>Sigue </a:t>
            </a:r>
            <a:r>
              <a:rPr lang="es-ES_tradnl" sz="8800" smtClean="0">
                <a:latin typeface="Britannic Bold" charset="0"/>
                <a:ea typeface="Britannic Bold" charset="0"/>
                <a:cs typeface="Britannic Bold" charset="0"/>
              </a:rPr>
              <a:t>intentando  </a:t>
            </a:r>
            <a:endParaRPr lang="es-ES_tradnl" sz="88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" action="ppaction://hlinkshowjump?jump=previousslide"/>
          </p:cNvPr>
          <p:cNvSpPr/>
          <p:nvPr/>
        </p:nvSpPr>
        <p:spPr>
          <a:xfrm>
            <a:off x="7658100" y="5438776"/>
            <a:ext cx="43180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4000" smtClean="0">
                <a:latin typeface="Britannic Bold" charset="0"/>
                <a:ea typeface="Britannic Bold" charset="0"/>
                <a:cs typeface="Britannic Bold" charset="0"/>
              </a:rPr>
              <a:t>Intentar de nuevo</a:t>
            </a:r>
            <a:endParaRPr lang="es-ES_tradnl" sz="40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850" l="10000" r="90000">
                        <a14:foregroundMark x1="46774" y1="45494" x2="46774" y2="45494"/>
                        <a14:foregroundMark x1="31935" y1="53219" x2="31935" y2="53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2479676"/>
            <a:ext cx="3149600" cy="23672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35771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04825"/>
            <a:ext cx="2324100" cy="23241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6600" y="26130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_tradnl" sz="13800" dirty="0" smtClean="0">
                <a:latin typeface="Britannic Bold" charset="0"/>
                <a:ea typeface="Britannic Bold" charset="0"/>
                <a:cs typeface="Britannic Bold" charset="0"/>
              </a:rPr>
              <a:t>¡Excelente! </a:t>
            </a:r>
            <a:endParaRPr lang="es-ES_tradnl" sz="138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rId3" action="ppaction://hlinksldjump"/>
          </p:cNvPr>
          <p:cNvSpPr/>
          <p:nvPr/>
        </p:nvSpPr>
        <p:spPr>
          <a:xfrm>
            <a:off x="7658100" y="5438776"/>
            <a:ext cx="43180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atin typeface="Britannic Bold" charset="0"/>
                <a:ea typeface="Britannic Bold" charset="0"/>
                <a:cs typeface="Britannic Bold" charset="0"/>
              </a:rPr>
              <a:t>Menú</a:t>
            </a:r>
            <a:endParaRPr lang="es-ES_tradnl" sz="40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75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Britannic Bold" charset="0"/>
                <a:ea typeface="Britannic Bold" charset="0"/>
                <a:cs typeface="Britannic Bold" charset="0"/>
              </a:rPr>
              <a:t>9</a:t>
            </a:r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.¿Cuáles son los puntos básicos de estrategia en el reciclaje?</a:t>
            </a:r>
            <a:endParaRPr lang="es-ES_tradnl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rId2" action="ppaction://hlinksldjump"/>
          </p:cNvPr>
          <p:cNvSpPr/>
          <p:nvPr/>
        </p:nvSpPr>
        <p:spPr>
          <a:xfrm>
            <a:off x="1498600" y="1836739"/>
            <a:ext cx="79375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a) Reducir-Remover-Promocionar</a:t>
            </a:r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1498600" y="3121026"/>
            <a:ext cx="7937500" cy="1019174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_tradnl" sz="3200" dirty="0" smtClean="0">
              <a:latin typeface="Britannic Bold" charset="0"/>
              <a:ea typeface="Britannic Bold" charset="0"/>
              <a:cs typeface="Britannic Bold" charset="0"/>
            </a:endParaRPr>
          </a:p>
          <a:p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b) Reducir-Reutilizar-Reciclar</a:t>
            </a:r>
          </a:p>
          <a:p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6" name="Rectángulo redondeado 5">
            <a:hlinkClick r:id="rId2" action="ppaction://hlinksldjump"/>
          </p:cNvPr>
          <p:cNvSpPr/>
          <p:nvPr/>
        </p:nvSpPr>
        <p:spPr>
          <a:xfrm>
            <a:off x="1498600" y="4405314"/>
            <a:ext cx="7937500" cy="1169986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c</a:t>
            </a:r>
            <a:r>
              <a:rPr lang="es-ES_tradnl" sz="3200" smtClean="0">
                <a:latin typeface="Britannic Bold" charset="0"/>
                <a:ea typeface="Britannic Bold" charset="0"/>
                <a:cs typeface="Britannic Bold" charset="0"/>
              </a:rPr>
              <a:t>) Reutilizar-Comprar-Remover</a:t>
            </a:r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668" y="2857500"/>
            <a:ext cx="1936531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4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900" y="11541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_tradnl" sz="8800" dirty="0" smtClean="0">
                <a:latin typeface="Britannic Bold" charset="0"/>
                <a:ea typeface="Britannic Bold" charset="0"/>
                <a:cs typeface="Britannic Bold" charset="0"/>
              </a:rPr>
              <a:t>Sigue </a:t>
            </a:r>
            <a:r>
              <a:rPr lang="es-ES_tradnl" sz="8800" smtClean="0">
                <a:latin typeface="Britannic Bold" charset="0"/>
                <a:ea typeface="Britannic Bold" charset="0"/>
                <a:cs typeface="Britannic Bold" charset="0"/>
              </a:rPr>
              <a:t>intentando  </a:t>
            </a:r>
            <a:endParaRPr lang="es-ES_tradnl" sz="88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" action="ppaction://hlinkshowjump?jump=previousslide"/>
          </p:cNvPr>
          <p:cNvSpPr/>
          <p:nvPr/>
        </p:nvSpPr>
        <p:spPr>
          <a:xfrm>
            <a:off x="7658100" y="5438776"/>
            <a:ext cx="43180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4000" smtClean="0">
                <a:latin typeface="Britannic Bold" charset="0"/>
                <a:ea typeface="Britannic Bold" charset="0"/>
                <a:cs typeface="Britannic Bold" charset="0"/>
              </a:rPr>
              <a:t>Intentar de nuevo</a:t>
            </a:r>
            <a:endParaRPr lang="es-ES_tradnl" sz="40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850" l="10000" r="90000">
                        <a14:foregroundMark x1="46774" y1="45494" x2="46774" y2="45494"/>
                        <a14:foregroundMark x1="31935" y1="53219" x2="31935" y2="53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2479676"/>
            <a:ext cx="3149600" cy="23672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76303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04825"/>
            <a:ext cx="2324100" cy="23241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6600" y="26130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_tradnl" sz="13800" dirty="0" smtClean="0">
                <a:latin typeface="Britannic Bold" charset="0"/>
                <a:ea typeface="Britannic Bold" charset="0"/>
                <a:cs typeface="Britannic Bold" charset="0"/>
              </a:rPr>
              <a:t>¡Excelente! </a:t>
            </a:r>
            <a:endParaRPr lang="es-ES_tradnl" sz="138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rId3" action="ppaction://hlinksldjump"/>
          </p:cNvPr>
          <p:cNvSpPr/>
          <p:nvPr/>
        </p:nvSpPr>
        <p:spPr>
          <a:xfrm>
            <a:off x="7658100" y="5438776"/>
            <a:ext cx="43180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atin typeface="Britannic Bold" charset="0"/>
                <a:ea typeface="Britannic Bold" charset="0"/>
                <a:cs typeface="Britannic Bold" charset="0"/>
              </a:rPr>
              <a:t>Menú</a:t>
            </a:r>
            <a:endParaRPr lang="es-ES_tradnl" sz="40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388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Instrucciones</a:t>
            </a:r>
            <a:endParaRPr lang="es-ES_tradnl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rId2" action="ppaction://hlinksldjump"/>
          </p:cNvPr>
          <p:cNvSpPr/>
          <p:nvPr/>
        </p:nvSpPr>
        <p:spPr>
          <a:xfrm>
            <a:off x="723900" y="1712915"/>
            <a:ext cx="8804272" cy="3240085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En el menú hay una lista de 9 preguntas, al presionar cada número te dirigirá a una, la cual debes leer y marcar </a:t>
            </a:r>
            <a:r>
              <a:rPr lang="es-ES_tradnl" sz="3200" dirty="0">
                <a:latin typeface="Britannic Bold" charset="0"/>
                <a:ea typeface="Britannic Bold" charset="0"/>
                <a:cs typeface="Britannic Bold" charset="0"/>
              </a:rPr>
              <a:t>l</a:t>
            </a:r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a alternativa que tu creas es correcta, si te equivocas, no te preocupes, ya que tienes la oportunidad de volver a contestarla.</a:t>
            </a:r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272" y="2026443"/>
            <a:ext cx="2613028" cy="2613028"/>
          </a:xfrm>
          <a:prstGeom prst="rect">
            <a:avLst/>
          </a:prstGeom>
        </p:spPr>
      </p:pic>
      <p:sp>
        <p:nvSpPr>
          <p:cNvPr id="7" name="Rectángulo redondeado 6">
            <a:hlinkClick r:id="rId4" action="ppaction://hlinksldjump"/>
          </p:cNvPr>
          <p:cNvSpPr/>
          <p:nvPr/>
        </p:nvSpPr>
        <p:spPr>
          <a:xfrm>
            <a:off x="7658100" y="5438776"/>
            <a:ext cx="43180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atin typeface="Britannic Bold" charset="0"/>
                <a:ea typeface="Britannic Bold" charset="0"/>
                <a:cs typeface="Britannic Bold" charset="0"/>
              </a:rPr>
              <a:t>Menú</a:t>
            </a:r>
            <a:endParaRPr lang="es-ES_tradnl" sz="40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76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12938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_tradnl" sz="8800" dirty="0" smtClean="0">
                <a:latin typeface="Britannic Bold" charset="0"/>
                <a:ea typeface="Britannic Bold" charset="0"/>
                <a:cs typeface="Britannic Bold" charset="0"/>
              </a:rPr>
              <a:t>Sigue intentando  </a:t>
            </a:r>
            <a:endParaRPr lang="es-ES_tradnl" sz="88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" action="ppaction://hlinkshowjump?jump=previousslide"/>
          </p:cNvPr>
          <p:cNvSpPr/>
          <p:nvPr/>
        </p:nvSpPr>
        <p:spPr>
          <a:xfrm>
            <a:off x="7658100" y="5438776"/>
            <a:ext cx="43180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4000" smtClean="0">
                <a:latin typeface="Britannic Bold" charset="0"/>
                <a:ea typeface="Britannic Bold" charset="0"/>
                <a:cs typeface="Britannic Bold" charset="0"/>
              </a:rPr>
              <a:t>Intentar de nuevo</a:t>
            </a:r>
            <a:endParaRPr lang="es-ES_tradnl" sz="40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850" l="10000" r="90000">
                        <a14:foregroundMark x1="46774" y1="45494" x2="46774" y2="45494"/>
                        <a14:foregroundMark x1="31935" y1="53219" x2="31935" y2="53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2479676"/>
            <a:ext cx="3149600" cy="23672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9427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04825"/>
            <a:ext cx="2324100" cy="23241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3100" y="26384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_tradnl" sz="13800" dirty="0" smtClean="0">
                <a:latin typeface="Britannic Bold" charset="0"/>
                <a:ea typeface="Britannic Bold" charset="0"/>
                <a:cs typeface="Britannic Bold" charset="0"/>
              </a:rPr>
              <a:t>¡Excelente! </a:t>
            </a:r>
            <a:endParaRPr lang="es-ES_tradnl" sz="138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rId3" action="ppaction://hlinksldjump"/>
          </p:cNvPr>
          <p:cNvSpPr/>
          <p:nvPr/>
        </p:nvSpPr>
        <p:spPr>
          <a:xfrm>
            <a:off x="7658100" y="5438776"/>
            <a:ext cx="43180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atin typeface="Britannic Bold" charset="0"/>
                <a:ea typeface="Britannic Bold" charset="0"/>
                <a:cs typeface="Britannic Bold" charset="0"/>
              </a:rPr>
              <a:t>Menú</a:t>
            </a:r>
            <a:endParaRPr lang="es-ES_tradnl" sz="40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862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2.¿Qué es un Servicio?</a:t>
            </a:r>
            <a:endParaRPr lang="es-ES_tradnl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rId2" action="ppaction://hlinksldjump"/>
          </p:cNvPr>
          <p:cNvSpPr/>
          <p:nvPr/>
        </p:nvSpPr>
        <p:spPr>
          <a:xfrm>
            <a:off x="1498600" y="1690688"/>
            <a:ext cx="79375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600" dirty="0" smtClean="0">
                <a:latin typeface="Britannic Bold" charset="0"/>
                <a:ea typeface="Britannic Bold" charset="0"/>
                <a:cs typeface="Britannic Bold" charset="0"/>
              </a:rPr>
              <a:t>a) </a:t>
            </a:r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Utensilio que sirve para comer</a:t>
            </a:r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5" name="Rectángulo redondeado 4">
            <a:hlinkClick r:id="rId2" action="ppaction://hlinksldjump"/>
          </p:cNvPr>
          <p:cNvSpPr/>
          <p:nvPr/>
        </p:nvSpPr>
        <p:spPr>
          <a:xfrm>
            <a:off x="1498600" y="2968627"/>
            <a:ext cx="79375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600" dirty="0" smtClean="0">
                <a:latin typeface="Britannic Bold" charset="0"/>
                <a:ea typeface="Britannic Bold" charset="0"/>
                <a:cs typeface="Britannic Bold" charset="0"/>
              </a:rPr>
              <a:t>b) </a:t>
            </a:r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Entregar comida a domicilio</a:t>
            </a:r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6" name="Rectángulo redondeado 5">
            <a:hlinkClick r:id="rId3" action="ppaction://hlinksldjump"/>
          </p:cNvPr>
          <p:cNvSpPr/>
          <p:nvPr/>
        </p:nvSpPr>
        <p:spPr>
          <a:xfrm>
            <a:off x="1498600" y="4405314"/>
            <a:ext cx="7937500" cy="1436686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c) </a:t>
            </a:r>
            <a:r>
              <a:rPr lang="es-ES_tradnl" sz="3200" b="1" dirty="0">
                <a:latin typeface="Britannic Bold" charset="0"/>
                <a:ea typeface="Britannic Bold" charset="0"/>
                <a:cs typeface="Britannic Bold" charset="0"/>
              </a:rPr>
              <a:t>P</a:t>
            </a:r>
            <a:r>
              <a:rPr lang="es-ES_tradnl" sz="3200" b="1" dirty="0" smtClean="0">
                <a:latin typeface="Britannic Bold" charset="0"/>
                <a:ea typeface="Britannic Bold" charset="0"/>
                <a:cs typeface="Britannic Bold" charset="0"/>
              </a:rPr>
              <a:t>restar </a:t>
            </a:r>
            <a:r>
              <a:rPr lang="es-ES_tradnl" sz="3200" b="1" dirty="0">
                <a:latin typeface="Britannic Bold" charset="0"/>
                <a:ea typeface="Britannic Bold" charset="0"/>
                <a:cs typeface="Britannic Bold" charset="0"/>
              </a:rPr>
              <a:t>apoyo o asistencia a alguien </a:t>
            </a:r>
            <a:r>
              <a:rPr lang="es-ES_tradnl" sz="3200" b="1" dirty="0" smtClean="0">
                <a:latin typeface="Britannic Bold" charset="0"/>
                <a:ea typeface="Britannic Bold" charset="0"/>
                <a:cs typeface="Britannic Bold" charset="0"/>
              </a:rPr>
              <a:t>mediante un </a:t>
            </a:r>
            <a:r>
              <a:rPr lang="es-ES_tradnl" sz="3200" b="1" dirty="0">
                <a:latin typeface="Britannic Bold" charset="0"/>
                <a:ea typeface="Britannic Bold" charset="0"/>
                <a:cs typeface="Britannic Bold" charset="0"/>
              </a:rPr>
              <a:t>conjunto de medios materiales o inmateriales</a:t>
            </a:r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172" y="4140200"/>
            <a:ext cx="2663828" cy="266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07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900" y="11541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_tradnl" sz="8800" dirty="0" smtClean="0">
                <a:latin typeface="Britannic Bold" charset="0"/>
                <a:ea typeface="Britannic Bold" charset="0"/>
                <a:cs typeface="Britannic Bold" charset="0"/>
              </a:rPr>
              <a:t>Sigue </a:t>
            </a:r>
            <a:r>
              <a:rPr lang="es-ES_tradnl" sz="8800" smtClean="0">
                <a:latin typeface="Britannic Bold" charset="0"/>
                <a:ea typeface="Britannic Bold" charset="0"/>
                <a:cs typeface="Britannic Bold" charset="0"/>
              </a:rPr>
              <a:t>intentando  </a:t>
            </a:r>
            <a:endParaRPr lang="es-ES_tradnl" sz="88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" action="ppaction://hlinkshowjump?jump=previousslide"/>
          </p:cNvPr>
          <p:cNvSpPr/>
          <p:nvPr/>
        </p:nvSpPr>
        <p:spPr>
          <a:xfrm>
            <a:off x="7658100" y="5438776"/>
            <a:ext cx="43180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4000" smtClean="0">
                <a:latin typeface="Britannic Bold" charset="0"/>
                <a:ea typeface="Britannic Bold" charset="0"/>
                <a:cs typeface="Britannic Bold" charset="0"/>
              </a:rPr>
              <a:t>Intentar de nuevo</a:t>
            </a:r>
            <a:endParaRPr lang="es-ES_tradnl" sz="40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850" l="10000" r="90000">
                        <a14:foregroundMark x1="46774" y1="45494" x2="46774" y2="45494"/>
                        <a14:foregroundMark x1="31935" y1="53219" x2="31935" y2="53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2479676"/>
            <a:ext cx="3149600" cy="23672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60129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04825"/>
            <a:ext cx="2324100" cy="23241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6600" y="26130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_tradnl" sz="13800" dirty="0" smtClean="0">
                <a:latin typeface="Britannic Bold" charset="0"/>
                <a:ea typeface="Britannic Bold" charset="0"/>
                <a:cs typeface="Britannic Bold" charset="0"/>
              </a:rPr>
              <a:t>¡Excelente! </a:t>
            </a:r>
            <a:endParaRPr lang="es-ES_tradnl" sz="138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rId3" action="ppaction://hlinksldjump"/>
          </p:cNvPr>
          <p:cNvSpPr/>
          <p:nvPr/>
        </p:nvSpPr>
        <p:spPr>
          <a:xfrm>
            <a:off x="7658100" y="5438776"/>
            <a:ext cx="43180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atin typeface="Britannic Bold" charset="0"/>
                <a:ea typeface="Britannic Bold" charset="0"/>
                <a:cs typeface="Britannic Bold" charset="0"/>
              </a:rPr>
              <a:t>Menú</a:t>
            </a:r>
            <a:endParaRPr lang="es-ES_tradnl" sz="40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456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3.¿Qué es una Necesidad?</a:t>
            </a:r>
            <a:endParaRPr lang="es-ES_tradnl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rId2" action="ppaction://hlinksldjump"/>
          </p:cNvPr>
          <p:cNvSpPr/>
          <p:nvPr/>
        </p:nvSpPr>
        <p:spPr>
          <a:xfrm>
            <a:off x="1498600" y="1690688"/>
            <a:ext cx="79375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a) Surge a partir de un problema determinado en una persona</a:t>
            </a:r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1498600" y="2968627"/>
            <a:ext cx="79375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b) Ganas de comer</a:t>
            </a:r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6" name="Rectángulo redondeado 5">
            <a:hlinkClick r:id="rId3" action="ppaction://hlinksldjump"/>
          </p:cNvPr>
          <p:cNvSpPr/>
          <p:nvPr/>
        </p:nvSpPr>
        <p:spPr>
          <a:xfrm>
            <a:off x="1498600" y="4270378"/>
            <a:ext cx="79375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c) Cuando necesito comprar algo</a:t>
            </a:r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668" y="2857500"/>
            <a:ext cx="1936531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6600" y="13430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_tradnl" sz="8800" dirty="0" smtClean="0">
                <a:latin typeface="Britannic Bold" charset="0"/>
                <a:ea typeface="Britannic Bold" charset="0"/>
                <a:cs typeface="Britannic Bold" charset="0"/>
              </a:rPr>
              <a:t>Sigue </a:t>
            </a:r>
            <a:r>
              <a:rPr lang="es-ES_tradnl" sz="8800" smtClean="0">
                <a:latin typeface="Britannic Bold" charset="0"/>
                <a:ea typeface="Britannic Bold" charset="0"/>
                <a:cs typeface="Britannic Bold" charset="0"/>
              </a:rPr>
              <a:t>intentando  </a:t>
            </a:r>
            <a:endParaRPr lang="es-ES_tradnl" sz="88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" action="ppaction://hlinkshowjump?jump=previousslide"/>
          </p:cNvPr>
          <p:cNvSpPr/>
          <p:nvPr/>
        </p:nvSpPr>
        <p:spPr>
          <a:xfrm>
            <a:off x="7658100" y="5438776"/>
            <a:ext cx="43180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4000" smtClean="0">
                <a:latin typeface="Britannic Bold" charset="0"/>
                <a:ea typeface="Britannic Bold" charset="0"/>
                <a:cs typeface="Britannic Bold" charset="0"/>
              </a:rPr>
              <a:t>Intentar de nuevo</a:t>
            </a:r>
            <a:endParaRPr lang="es-ES_tradnl" sz="40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850" l="10000" r="90000">
                        <a14:foregroundMark x1="46774" y1="45494" x2="46774" y2="45494"/>
                        <a14:foregroundMark x1="31935" y1="53219" x2="31935" y2="53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2479676"/>
            <a:ext cx="3149600" cy="23672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15668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</TotalTime>
  <Words>458</Words>
  <Application>Microsoft Macintosh PowerPoint</Application>
  <PresentationFormat>Panorámica</PresentationFormat>
  <Paragraphs>94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Britannic Bold</vt:lpstr>
      <vt:lpstr>Calibri</vt:lpstr>
      <vt:lpstr>Calibri Light</vt:lpstr>
      <vt:lpstr>Engcomica</vt:lpstr>
      <vt:lpstr>Arial</vt:lpstr>
      <vt:lpstr>Tema de Office</vt:lpstr>
      <vt:lpstr>Presentación de PowerPoint</vt:lpstr>
      <vt:lpstr>1.¿Qué es un Objeto Tecnológico?</vt:lpstr>
      <vt:lpstr>Sigue intentando  </vt:lpstr>
      <vt:lpstr>¡Excelente! </vt:lpstr>
      <vt:lpstr>2.¿Qué es un Servicio?</vt:lpstr>
      <vt:lpstr>Sigue intentando  </vt:lpstr>
      <vt:lpstr>¡Excelente! </vt:lpstr>
      <vt:lpstr>3.¿Qué es una Necesidad?</vt:lpstr>
      <vt:lpstr>Sigue intentando  </vt:lpstr>
      <vt:lpstr>¡Excelente! </vt:lpstr>
      <vt:lpstr>4.¿Para qué se reduce en el reciclaje?</vt:lpstr>
      <vt:lpstr>Sigue intentando  </vt:lpstr>
      <vt:lpstr>¡Excelente! </vt:lpstr>
      <vt:lpstr>5.¿A qué se somete un objeto cuando se quiere reutilizar?</vt:lpstr>
      <vt:lpstr>Sigue intentando  </vt:lpstr>
      <vt:lpstr>¡Excelente! </vt:lpstr>
      <vt:lpstr>6.¿Qué colores tienen los contenedores de reciclaje?</vt:lpstr>
      <vt:lpstr>Sigue intentando  </vt:lpstr>
      <vt:lpstr>¡Excelente! </vt:lpstr>
      <vt:lpstr>7.¿Cuál es la definición de reciclaje?</vt:lpstr>
      <vt:lpstr>Sigue intentando  </vt:lpstr>
      <vt:lpstr>¡Excelente! </vt:lpstr>
      <vt:lpstr>8.¿Cuál alternativa NO es correcta acerca del objetivo de reciclar?</vt:lpstr>
      <vt:lpstr>Sigue intentando  </vt:lpstr>
      <vt:lpstr>¡Excelente! </vt:lpstr>
      <vt:lpstr>9.¿Cuáles son los puntos básicos de estrategia en el reciclaje?</vt:lpstr>
      <vt:lpstr>Sigue intentando  </vt:lpstr>
      <vt:lpstr>¡Excelente! </vt:lpstr>
      <vt:lpstr>Instrucciones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48</cp:revision>
  <dcterms:created xsi:type="dcterms:W3CDTF">2020-05-09T21:54:23Z</dcterms:created>
  <dcterms:modified xsi:type="dcterms:W3CDTF">2020-05-11T03:25:00Z</dcterms:modified>
</cp:coreProperties>
</file>